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590" r:id="rId3"/>
    <p:sldId id="584" r:id="rId4"/>
    <p:sldId id="587" r:id="rId5"/>
    <p:sldId id="511" r:id="rId6"/>
    <p:sldId id="585" r:id="rId7"/>
    <p:sldId id="586" r:id="rId8"/>
    <p:sldId id="516" r:id="rId9"/>
    <p:sldId id="528" r:id="rId10"/>
    <p:sldId id="536" r:id="rId11"/>
    <p:sldId id="553" r:id="rId12"/>
    <p:sldId id="517" r:id="rId13"/>
    <p:sldId id="477" r:id="rId14"/>
    <p:sldId id="479" r:id="rId15"/>
    <p:sldId id="562" r:id="rId16"/>
    <p:sldId id="482" r:id="rId17"/>
    <p:sldId id="519" r:id="rId18"/>
    <p:sldId id="518" r:id="rId19"/>
    <p:sldId id="483" r:id="rId20"/>
    <p:sldId id="484" r:id="rId21"/>
    <p:sldId id="560" r:id="rId22"/>
    <p:sldId id="574" r:id="rId23"/>
    <p:sldId id="558" r:id="rId24"/>
    <p:sldId id="588" r:id="rId25"/>
    <p:sldId id="513" r:id="rId26"/>
    <p:sldId id="563" r:id="rId27"/>
    <p:sldId id="564" r:id="rId28"/>
    <p:sldId id="565" r:id="rId29"/>
    <p:sldId id="487" r:id="rId30"/>
    <p:sldId id="569" r:id="rId31"/>
    <p:sldId id="567" r:id="rId32"/>
    <p:sldId id="561" r:id="rId33"/>
    <p:sldId id="568" r:id="rId34"/>
    <p:sldId id="589" r:id="rId35"/>
    <p:sldId id="531" r:id="rId36"/>
    <p:sldId id="485" r:id="rId37"/>
    <p:sldId id="559" r:id="rId38"/>
    <p:sldId id="486" r:id="rId39"/>
    <p:sldId id="522" r:id="rId40"/>
    <p:sldId id="539" r:id="rId41"/>
    <p:sldId id="538" r:id="rId42"/>
    <p:sldId id="573" r:id="rId43"/>
    <p:sldId id="579" r:id="rId44"/>
    <p:sldId id="581" r:id="rId45"/>
    <p:sldId id="580" r:id="rId46"/>
    <p:sldId id="540" r:id="rId47"/>
    <p:sldId id="526" r:id="rId48"/>
    <p:sldId id="527" r:id="rId49"/>
    <p:sldId id="525" r:id="rId50"/>
    <p:sldId id="582" r:id="rId51"/>
    <p:sldId id="583" r:id="rId52"/>
    <p:sldId id="543" r:id="rId53"/>
    <p:sldId id="548" r:id="rId54"/>
    <p:sldId id="549" r:id="rId55"/>
    <p:sldId id="550" r:id="rId56"/>
    <p:sldId id="570" r:id="rId57"/>
    <p:sldId id="571" r:id="rId58"/>
    <p:sldId id="572" r:id="rId59"/>
    <p:sldId id="576" r:id="rId60"/>
    <p:sldId id="577" r:id="rId61"/>
    <p:sldId id="578" r:id="rId62"/>
    <p:sldId id="547" r:id="rId63"/>
    <p:sldId id="544" r:id="rId64"/>
    <p:sldId id="545" r:id="rId65"/>
    <p:sldId id="546" r:id="rId66"/>
    <p:sldId id="557" r:id="rId67"/>
    <p:sldId id="551" r:id="rId68"/>
    <p:sldId id="552" r:id="rId69"/>
    <p:sldId id="555" r:id="rId70"/>
    <p:sldId id="52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FF"/>
    <a:srgbClr val="CCECFF"/>
    <a:srgbClr val="FFCC99"/>
    <a:srgbClr val="99CCFF"/>
    <a:srgbClr val="FFFFCC"/>
    <a:srgbClr val="33CC33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856" autoAdjust="0"/>
  </p:normalViewPr>
  <p:slideViewPr>
    <p:cSldViewPr snapToGrid="0">
      <p:cViewPr varScale="1">
        <p:scale>
          <a:sx n="122" d="100"/>
          <a:sy n="122" d="100"/>
        </p:scale>
        <p:origin x="104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4A3B-F841-444A-84F0-0B5E6FFAEA53}" type="datetimeFigureOut">
              <a:rPr lang="en-US" smtClean="0"/>
              <a:pPr/>
              <a:t>10/13/2025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F3C-3F3A-49BB-86F7-17301BD56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D8F3C-3F3A-49BB-86F7-17301BD5672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25E9C-2514-453C-B570-AE90297E443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6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25E9C-2514-453C-B570-AE90297E443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omic Sans MS" pitchFamily="66" charset="0"/>
              </a:defRPr>
            </a:lvl1pPr>
            <a:lvl2pPr>
              <a:buSzPct val="100000"/>
              <a:defRPr>
                <a:latin typeface="Comic Sans MS" pitchFamily="66" charset="0"/>
              </a:defRPr>
            </a:lvl2pPr>
            <a:lvl3pPr>
              <a:buSzPct val="100000"/>
              <a:defRPr>
                <a:latin typeface="Comic Sans MS" pitchFamily="66" charset="0"/>
              </a:defRPr>
            </a:lvl3pPr>
            <a:lvl4pPr>
              <a:buSzPct val="100000"/>
              <a:defRPr>
                <a:latin typeface="Comic Sans MS" pitchFamily="66" charset="0"/>
              </a:defRPr>
            </a:lvl4pPr>
            <a:lvl5pPr>
              <a:buSzPct val="100000"/>
              <a:defRPr>
                <a:latin typeface="Comic Sans MS" pitchFamily="66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289B4-9B5B-45EA-80A8-E5B08E8DCE21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nehabhatsepo.blogspot.com/2010/12/talk-about-being-careless.html" TargetMode="Externa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snehabhatsepo.blogspot.com/2010/12/talk-about-being-careless.html" TargetMode="External"/><Relationship Id="rId4" Type="http://schemas.openxmlformats.org/officeDocument/2006/relationships/image" Target="../media/image8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simon.peytonjone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372" y="1360553"/>
            <a:ext cx="8229600" cy="2674961"/>
          </a:xfrm>
        </p:spPr>
        <p:txBody>
          <a:bodyPr>
            <a:normAutofit/>
          </a:bodyPr>
          <a:lstStyle/>
          <a:p>
            <a:r>
              <a:rPr lang="en-GB" sz="6000" cap="none" dirty="0">
                <a:latin typeface="Comic Sans MS" pitchFamily="66" charset="0"/>
              </a:rPr>
              <a:t>Join points in practice</a:t>
            </a:r>
            <a:endParaRPr lang="en-US" sz="6000" cap="none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327" y="4571999"/>
            <a:ext cx="8270544" cy="148045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latin typeface="Comic Sans MS" pitchFamily="66" charset="0"/>
              </a:rPr>
              <a:t>Simon Peyton Jones, Epic Games</a:t>
            </a:r>
          </a:p>
          <a:p>
            <a:r>
              <a:rPr lang="en-GB" sz="2400" dirty="0">
                <a:latin typeface="Comic Sans MS" pitchFamily="66" charset="0"/>
              </a:rPr>
              <a:t>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How GHC works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73088" y="2094176"/>
            <a:ext cx="3644900" cy="3939350"/>
          </a:xfrm>
          <a:prstGeom prst="round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Haskell</a:t>
            </a:r>
            <a:endParaRPr lang="en-GB" sz="40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Massive language.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Hundreds of pages of user manual.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Syntax has dozens of data types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100+ constructors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954906" y="3938835"/>
            <a:ext cx="214314" cy="250033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latin typeface="Comic Sans MS" pitchFamily="66" charset="0"/>
            </a:endParaRPr>
          </a:p>
        </p:txBody>
      </p:sp>
      <p:pic>
        <p:nvPicPr>
          <p:cNvPr id="171010" name="Picture 2" descr="C:\Documents and Settings\simonpj\Local Settings\Temporary Internet Files\Content.IE5\85BVTAC0\MCAN0131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6680" y="3968330"/>
            <a:ext cx="104034" cy="214314"/>
          </a:xfrm>
          <a:prstGeom prst="rect">
            <a:avLst/>
          </a:prstGeom>
          <a:noFill/>
        </p:spPr>
      </p:pic>
      <p:sp>
        <p:nvSpPr>
          <p:cNvPr id="16" name="Bent Arrow 15"/>
          <p:cNvSpPr/>
          <p:nvPr/>
        </p:nvSpPr>
        <p:spPr bwMode="auto">
          <a:xfrm rot="5400000">
            <a:off x="8882082" y="4360680"/>
            <a:ext cx="1071570" cy="357190"/>
          </a:xfrm>
          <a:prstGeom prst="ben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6306" y="5131370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Rest of GHC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4710607" y="3751693"/>
            <a:ext cx="3022600" cy="783193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Comic Sans MS" pitchFamily="66" charset="0"/>
              </a:rPr>
              <a:t>Typecheck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Freeform 20"/>
          <p:cNvSpPr/>
          <p:nvPr/>
        </p:nvSpPr>
        <p:spPr>
          <a:xfrm rot="16200000">
            <a:off x="6410960" y="3490117"/>
            <a:ext cx="2870200" cy="1264764"/>
          </a:xfrm>
          <a:custGeom>
            <a:avLst/>
            <a:gdLst>
              <a:gd name="connsiteX0" fmla="*/ 0 w 2501900"/>
              <a:gd name="connsiteY0" fmla="*/ 0 h 749300"/>
              <a:gd name="connsiteX1" fmla="*/ 2501900 w 2501900"/>
              <a:gd name="connsiteY1" fmla="*/ 12700 h 749300"/>
              <a:gd name="connsiteX2" fmla="*/ 1079500 w 2501900"/>
              <a:gd name="connsiteY2" fmla="*/ 749300 h 749300"/>
              <a:gd name="connsiteX3" fmla="*/ 800100 w 2501900"/>
              <a:gd name="connsiteY3" fmla="*/ 736600 h 749300"/>
              <a:gd name="connsiteX4" fmla="*/ 0 w 2501900"/>
              <a:gd name="connsiteY4" fmla="*/ 0 h 749300"/>
              <a:gd name="connsiteX0" fmla="*/ 0 w 2501900"/>
              <a:gd name="connsiteY0" fmla="*/ 0 h 736600"/>
              <a:gd name="connsiteX1" fmla="*/ 2501900 w 2501900"/>
              <a:gd name="connsiteY1" fmla="*/ 12700 h 736600"/>
              <a:gd name="connsiteX2" fmla="*/ 1438179 w 2501900"/>
              <a:gd name="connsiteY2" fmla="*/ 698780 h 736600"/>
              <a:gd name="connsiteX3" fmla="*/ 800100 w 2501900"/>
              <a:gd name="connsiteY3" fmla="*/ 736600 h 736600"/>
              <a:gd name="connsiteX4" fmla="*/ 0 w 2501900"/>
              <a:gd name="connsiteY4" fmla="*/ 0 h 736600"/>
              <a:gd name="connsiteX0" fmla="*/ 0 w 2501900"/>
              <a:gd name="connsiteY0" fmla="*/ 0 h 698780"/>
              <a:gd name="connsiteX1" fmla="*/ 2501900 w 2501900"/>
              <a:gd name="connsiteY1" fmla="*/ 12700 h 698780"/>
              <a:gd name="connsiteX2" fmla="*/ 1438179 w 2501900"/>
              <a:gd name="connsiteY2" fmla="*/ 698780 h 698780"/>
              <a:gd name="connsiteX3" fmla="*/ 1185348 w 2501900"/>
              <a:gd name="connsiteY3" fmla="*/ 698710 h 698780"/>
              <a:gd name="connsiteX4" fmla="*/ 0 w 2501900"/>
              <a:gd name="connsiteY4" fmla="*/ 0 h 69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900" h="698780">
                <a:moveTo>
                  <a:pt x="0" y="0"/>
                </a:moveTo>
                <a:lnTo>
                  <a:pt x="2501900" y="12700"/>
                </a:lnTo>
                <a:lnTo>
                  <a:pt x="1438179" y="698780"/>
                </a:lnTo>
                <a:lnTo>
                  <a:pt x="1185348" y="69871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t" anchorCtr="0">
            <a:noAutofit/>
          </a:bodyPr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Desugar</a:t>
            </a:r>
            <a:endParaRPr lang="en-GB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665297" y="3146054"/>
            <a:ext cx="1054316" cy="1644551"/>
          </a:xfrm>
          <a:prstGeom prst="rightArrow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683556" y="3122832"/>
            <a:ext cx="509724" cy="1644551"/>
          </a:xfrm>
          <a:prstGeom prst="rightArrow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519160" y="3958274"/>
            <a:ext cx="388620" cy="213985"/>
          </a:xfrm>
          <a:prstGeom prst="rightArrow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1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9078616" y="1073246"/>
            <a:ext cx="2559181" cy="1736646"/>
          </a:xfrm>
          <a:prstGeom prst="wedgeRoundRectCallout">
            <a:avLst>
              <a:gd name="adj1" fmla="val -49085"/>
              <a:gd name="adj2" fmla="val 110138"/>
              <a:gd name="adj3" fmla="val 16667"/>
            </a:avLst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Tiny Core language: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optimisation happens here</a:t>
            </a:r>
          </a:p>
        </p:txBody>
      </p:sp>
    </p:spTree>
    <p:extLst>
      <p:ext uri="{BB962C8B-B14F-4D97-AF65-F5344CB8AC3E}">
        <p14:creationId xmlns:p14="http://schemas.microsoft.com/office/powerpoint/2010/main" val="213716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1" y="396405"/>
            <a:ext cx="3021724" cy="2372876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Core: GHC’s intermediate language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40150" y="396405"/>
            <a:ext cx="8032968" cy="3170099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data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Lit      Literal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App    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Lam      Var Expr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Let      Bind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Case   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Type [(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AltCon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, [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],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)]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Type   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Type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Coercion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Coercion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| Cast Expr Coercion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07157" y="3927880"/>
            <a:ext cx="5416868" cy="2246769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type Kind = Type</a:t>
            </a: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data Type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TyVarTy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	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LitTy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TyLit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	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AppTy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Type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Type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	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TyConApp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TyCon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[Type]</a:t>
            </a: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	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FunTy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Type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Type</a:t>
            </a: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1524000" algn="l"/>
                <a:tab pos="3233738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	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ForAllTy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Type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33468" y="3927880"/>
            <a:ext cx="4339650" cy="1631216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data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= Id    Name Type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     |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TyVar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Name Kind </a:t>
            </a:r>
          </a:p>
          <a:p>
            <a:pPr>
              <a:tabLst>
                <a:tab pos="895350" algn="l"/>
                <a:tab pos="1257300" algn="l"/>
              </a:tabLst>
            </a:pPr>
            <a:endParaRPr lang="en-GB" sz="20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data Bind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NonRec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Id Expr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          | Rec [(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</a:rPr>
              <a:t>Id,Expr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268741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Commuting conversions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8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01" y="292601"/>
            <a:ext cx="2681177" cy="2839078"/>
          </a:xfrm>
        </p:spPr>
        <p:txBody>
          <a:bodyPr/>
          <a:lstStyle/>
          <a:p>
            <a:pPr algn="l"/>
            <a:r>
              <a:rPr lang="en-GB" dirty="0"/>
              <a:t>Case of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2520" y="325898"/>
            <a:ext cx="4019107" cy="258532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module Prelude where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null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x:xs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 b = case b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True 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False -&gt; True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607" y="325898"/>
            <a:ext cx="4302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notNull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not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9607" y="1007835"/>
            <a:ext cx="43020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9607" y="2190818"/>
            <a:ext cx="43020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True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492025" y="907881"/>
            <a:ext cx="314306" cy="1465688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637" y="5084507"/>
            <a:ext cx="351030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e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True  -&gt; r1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False -&gt; r2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6767" y="5068932"/>
            <a:ext cx="184791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 e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then r1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else r2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6203" y="5358809"/>
            <a:ext cx="132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32402930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7048" y="1070348"/>
            <a:ext cx="43020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True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049" y="2995205"/>
            <a:ext cx="455968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 -&gt;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True</a:t>
            </a:r>
          </a:p>
          <a:p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False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3900" y="4380199"/>
            <a:ext cx="306541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 -&gt;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7048" y="293999"/>
            <a:ext cx="43020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notNull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not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1026" name="Picture 2" descr="C:\Users\Simon and Dorothy\AppData\Local\Microsoft\Windows\INetCache\IE\YQJIZBQS\Smile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55" y="3287081"/>
            <a:ext cx="931817" cy="9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342752" y="697952"/>
            <a:ext cx="403698" cy="2087778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7891122" y="4184911"/>
            <a:ext cx="358391" cy="107132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5701" y="292601"/>
            <a:ext cx="2681177" cy="283907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CASE: case of case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3143" y="556952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3200" b="0" dirty="0"/>
              <a:t>Commuting conversions. All good compilers do them.</a:t>
            </a:r>
          </a:p>
        </p:txBody>
      </p:sp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759282B6-A83F-D1AF-83FC-A38150295194}"/>
              </a:ext>
            </a:extLst>
          </p:cNvPr>
          <p:cNvSpPr/>
          <p:nvPr/>
        </p:nvSpPr>
        <p:spPr>
          <a:xfrm>
            <a:off x="9125124" y="402408"/>
            <a:ext cx="2788244" cy="2145268"/>
          </a:xfrm>
          <a:prstGeom prst="wedgeRoundRectCallout">
            <a:avLst>
              <a:gd name="adj1" fmla="val -145786"/>
              <a:gd name="adj2" fmla="val 8043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Push the continuation (the black case) into the arms of the red case</a:t>
            </a:r>
          </a:p>
        </p:txBody>
      </p:sp>
    </p:spTree>
    <p:extLst>
      <p:ext uri="{BB962C8B-B14F-4D97-AF65-F5344CB8AC3E}">
        <p14:creationId xmlns:p14="http://schemas.microsoft.com/office/powerpoint/2010/main" val="4906783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6BCE-06F2-5FCE-8B90-7336F8DB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1A07-4DA4-6AA1-E67F-60E584B4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2" y="303263"/>
            <a:ext cx="5845622" cy="91605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Not just case-of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C539C-AB86-16D2-CF02-CAA352224E4E}"/>
              </a:ext>
            </a:extLst>
          </p:cNvPr>
          <p:cNvSpPr txBox="1"/>
          <p:nvPr/>
        </p:nvSpPr>
        <p:spPr>
          <a:xfrm>
            <a:off x="462742" y="1610398"/>
            <a:ext cx="70737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(case x of { True -&gt; R1; False -&gt; R2) arg1 arg2</a:t>
            </a:r>
            <a:endParaRPr lang="en-GB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70894-679D-D945-46C5-50EEAFFA7EB7}"/>
              </a:ext>
            </a:extLst>
          </p:cNvPr>
          <p:cNvSpPr txBox="1"/>
          <p:nvPr/>
        </p:nvSpPr>
        <p:spPr>
          <a:xfrm>
            <a:off x="550880" y="2703988"/>
            <a:ext cx="43668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x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True  -&gt; R1 arg1 arg2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False -&gt; R2 arg1 arg2</a:t>
            </a:r>
            <a:endParaRPr lang="en-GB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ounded Rectangular Callout 15">
            <a:extLst>
              <a:ext uri="{FF2B5EF4-FFF2-40B4-BE49-F238E27FC236}">
                <a16:creationId xmlns:a16="http://schemas.microsoft.com/office/drawing/2014/main" id="{F828DDB9-3CD1-3E96-334D-E2088CA84F49}"/>
              </a:ext>
            </a:extLst>
          </p:cNvPr>
          <p:cNvSpPr/>
          <p:nvPr/>
        </p:nvSpPr>
        <p:spPr>
          <a:xfrm>
            <a:off x="8064507" y="1780001"/>
            <a:ext cx="3759991" cy="1123712"/>
          </a:xfrm>
          <a:prstGeom prst="wedgeRoundRectCallout">
            <a:avLst>
              <a:gd name="adj1" fmla="val -155576"/>
              <a:gd name="adj2" fmla="val 72442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Again, push the continuation 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(apply to arg1, arg2)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inside the case</a:t>
            </a:r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C9E6019C-6A82-3B08-6055-6B67EEED3154}"/>
              </a:ext>
            </a:extLst>
          </p:cNvPr>
          <p:cNvSpPr/>
          <p:nvPr/>
        </p:nvSpPr>
        <p:spPr>
          <a:xfrm>
            <a:off x="2734329" y="2072062"/>
            <a:ext cx="309219" cy="539593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7F32A-C403-BDF3-4BCD-4FFB2A3BBACA}"/>
              </a:ext>
            </a:extLst>
          </p:cNvPr>
          <p:cNvSpPr txBox="1"/>
          <p:nvPr/>
        </p:nvSpPr>
        <p:spPr>
          <a:xfrm>
            <a:off x="550880" y="4601273"/>
            <a:ext cx="70737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 (case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{ True -&gt; R1; False -&gt; R2)</a:t>
            </a:r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18FFEBF3-052D-491E-C16E-D202D76846B7}"/>
              </a:ext>
            </a:extLst>
          </p:cNvPr>
          <p:cNvSpPr/>
          <p:nvPr/>
        </p:nvSpPr>
        <p:spPr>
          <a:xfrm>
            <a:off x="2425110" y="5062937"/>
            <a:ext cx="309219" cy="539593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388BCA-6E9E-9305-C933-25D066A022AC}"/>
              </a:ext>
            </a:extLst>
          </p:cNvPr>
          <p:cNvSpPr txBox="1"/>
          <p:nvPr/>
        </p:nvSpPr>
        <p:spPr>
          <a:xfrm>
            <a:off x="550880" y="5694862"/>
            <a:ext cx="43668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True  -&gt; f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False -&gt; f R2</a:t>
            </a:r>
            <a:endParaRPr lang="en-GB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406C3-A2FE-7F86-F047-6FC1246A9B58}"/>
              </a:ext>
            </a:extLst>
          </p:cNvPr>
          <p:cNvSpPr txBox="1"/>
          <p:nvPr/>
        </p:nvSpPr>
        <p:spPr>
          <a:xfrm>
            <a:off x="5817056" y="3529520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Any strict evaluation context!</a:t>
            </a:r>
          </a:p>
        </p:txBody>
      </p:sp>
      <p:sp>
        <p:nvSpPr>
          <p:cNvPr id="13" name="Rounded Rectangular Callout 15">
            <a:extLst>
              <a:ext uri="{FF2B5EF4-FFF2-40B4-BE49-F238E27FC236}">
                <a16:creationId xmlns:a16="http://schemas.microsoft.com/office/drawing/2014/main" id="{4F7F43D2-BE11-2628-EA0F-DE251EFFB981}"/>
              </a:ext>
            </a:extLst>
          </p:cNvPr>
          <p:cNvSpPr/>
          <p:nvPr/>
        </p:nvSpPr>
        <p:spPr>
          <a:xfrm>
            <a:off x="8155947" y="5473525"/>
            <a:ext cx="3576613" cy="442674"/>
          </a:xfrm>
          <a:prstGeom prst="wedgeRoundRectCallout">
            <a:avLst>
              <a:gd name="adj1" fmla="val -184892"/>
              <a:gd name="adj2" fmla="val 99984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Same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31AA2-2435-B6F7-AE35-2784B00938E1}"/>
              </a:ext>
            </a:extLst>
          </p:cNvPr>
          <p:cNvSpPr txBox="1"/>
          <p:nvPr/>
        </p:nvSpPr>
        <p:spPr>
          <a:xfrm>
            <a:off x="2813470" y="5132678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If f is strict</a:t>
            </a:r>
          </a:p>
        </p:txBody>
      </p:sp>
    </p:spTree>
    <p:extLst>
      <p:ext uri="{BB962C8B-B14F-4D97-AF65-F5344CB8AC3E}">
        <p14:creationId xmlns:p14="http://schemas.microsoft.com/office/powerpoint/2010/main" val="37381898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22" y="153987"/>
            <a:ext cx="2230534" cy="1871515"/>
          </a:xfrm>
        </p:spPr>
        <p:txBody>
          <a:bodyPr/>
          <a:lstStyle/>
          <a:p>
            <a:pPr algn="r"/>
            <a:r>
              <a:rPr lang="en-GB" dirty="0"/>
              <a:t>A worry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0617" y="1089744"/>
            <a:ext cx="43020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</p:txBody>
      </p:sp>
      <p:sp>
        <p:nvSpPr>
          <p:cNvPr id="3" name="Down Arrow 2"/>
          <p:cNvSpPr/>
          <p:nvPr/>
        </p:nvSpPr>
        <p:spPr>
          <a:xfrm>
            <a:off x="7645795" y="2148817"/>
            <a:ext cx="309219" cy="1061842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4263" y="3091175"/>
            <a:ext cx="436689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</p:txBody>
      </p:sp>
      <p:sp>
        <p:nvSpPr>
          <p:cNvPr id="9" name="Rounded Rectangular Callout 15"/>
          <p:cNvSpPr/>
          <p:nvPr/>
        </p:nvSpPr>
        <p:spPr>
          <a:xfrm>
            <a:off x="8744570" y="1956282"/>
            <a:ext cx="2788244" cy="1736646"/>
          </a:xfrm>
          <a:prstGeom prst="wedgeRoundRectCallout">
            <a:avLst>
              <a:gd name="adj1" fmla="val -97640"/>
              <a:gd name="adj2" fmla="val 71361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Duplicates arbitrary amounts of code :-(</a:t>
            </a:r>
          </a:p>
        </p:txBody>
      </p:sp>
    </p:spTree>
    <p:extLst>
      <p:ext uri="{BB962C8B-B14F-4D97-AF65-F5344CB8AC3E}">
        <p14:creationId xmlns:p14="http://schemas.microsoft.com/office/powerpoint/2010/main" val="6516388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22" y="153987"/>
            <a:ext cx="2149549" cy="1871515"/>
          </a:xfrm>
        </p:spPr>
        <p:txBody>
          <a:bodyPr/>
          <a:lstStyle/>
          <a:p>
            <a:pPr algn="l"/>
            <a:r>
              <a:rPr lang="en-GB" dirty="0"/>
              <a:t>Join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6089" y="343989"/>
            <a:ext cx="43020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</p:txBody>
      </p:sp>
      <p:sp>
        <p:nvSpPr>
          <p:cNvPr id="3" name="Down Arrow 2"/>
          <p:cNvSpPr/>
          <p:nvPr/>
        </p:nvSpPr>
        <p:spPr>
          <a:xfrm>
            <a:off x="7231267" y="1403062"/>
            <a:ext cx="309219" cy="1061842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959" y="2345420"/>
            <a:ext cx="446013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 = BIG1</a:t>
            </a:r>
          </a:p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j2 () = BIG2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8919242" y="1153752"/>
            <a:ext cx="2788244" cy="510778"/>
          </a:xfrm>
          <a:prstGeom prst="wedgeRoundRectCallout">
            <a:avLst>
              <a:gd name="adj1" fmla="val -176805"/>
              <a:gd name="adj2" fmla="val 22999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 duplication :-)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1C6B85-A4ED-4813-BF35-C1E928EF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4" y="5667558"/>
            <a:ext cx="10425334" cy="86615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en-GB" sz="3600" dirty="0"/>
              <a:t>So far, a “join point” is just an ordinary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0549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22" y="153987"/>
            <a:ext cx="2149549" cy="1871515"/>
          </a:xfrm>
        </p:spPr>
        <p:txBody>
          <a:bodyPr/>
          <a:lstStyle/>
          <a:p>
            <a:pPr algn="l"/>
            <a:r>
              <a:rPr lang="en-GB" dirty="0"/>
              <a:t>Join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6089" y="343989"/>
            <a:ext cx="43020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True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</p:txBody>
      </p:sp>
      <p:sp>
        <p:nvSpPr>
          <p:cNvPr id="3" name="Down Arrow 2"/>
          <p:cNvSpPr/>
          <p:nvPr/>
        </p:nvSpPr>
        <p:spPr>
          <a:xfrm>
            <a:off x="7231267" y="1403062"/>
            <a:ext cx="309219" cy="1061842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959" y="2345420"/>
            <a:ext cx="446013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 = BIG1</a:t>
            </a:r>
          </a:p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j2 () = BIG2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2256" y="3776581"/>
            <a:ext cx="319544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 = 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 = BIG2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j2 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83066" y="879425"/>
            <a:ext cx="319544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[]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BIG2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9185993" y="1974574"/>
            <a:ext cx="362197" cy="1524000"/>
          </a:xfrm>
          <a:prstGeom prst="downArrow">
            <a:avLst>
              <a:gd name="adj1" fmla="val 71429"/>
              <a:gd name="adj2" fmla="val 50000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7344718" y="4066663"/>
            <a:ext cx="441660" cy="668561"/>
          </a:xfrm>
          <a:prstGeom prst="downArrow">
            <a:avLst>
              <a:gd name="adj1" fmla="val 71429"/>
              <a:gd name="adj2" fmla="val 74198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675382" y="2203488"/>
            <a:ext cx="1618893" cy="1021556"/>
          </a:xfrm>
          <a:prstGeom prst="wedgeRoundRectCallout">
            <a:avLst>
              <a:gd name="adj1" fmla="val -18467"/>
              <a:gd name="adj2" fmla="val 107959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j1 is called only once, so inline it </a:t>
            </a:r>
          </a:p>
        </p:txBody>
      </p:sp>
      <p:pic>
        <p:nvPicPr>
          <p:cNvPr id="15" name="Picture 2" descr="C:\Users\Simon and Dorothy\AppData\Local\Microsoft\Windows\INetCache\IE\YQJIZBQS\Smile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31" y="936437"/>
            <a:ext cx="610260" cy="6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53143" y="556952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Inlining removes the extra call when it is not needed</a:t>
            </a:r>
          </a:p>
        </p:txBody>
      </p:sp>
    </p:spTree>
    <p:extLst>
      <p:ext uri="{BB962C8B-B14F-4D97-AF65-F5344CB8AC3E}">
        <p14:creationId xmlns:p14="http://schemas.microsoft.com/office/powerpoint/2010/main" val="11031123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5" y="0"/>
            <a:ext cx="3162195" cy="213964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Generalises to arbitrary patterns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860" y="843620"/>
            <a:ext cx="464712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[]     -&gt; Nothing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-&gt; Just p)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Just x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BIG1[x]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Nothing -&gt; BIG2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7230" y="2845051"/>
            <a:ext cx="5072937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x  = BIG1[x]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j2 () = BIG2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 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[]     -&gt; case Nothing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Nothing -&gt; j2 ()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case Just p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Nothing -&gt; j2 ()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615360" y="896372"/>
            <a:ext cx="2055823" cy="1804749"/>
          </a:xfrm>
          <a:prstGeom prst="wedgeRoundRectCallout">
            <a:avLst>
              <a:gd name="adj1" fmla="val -202449"/>
              <a:gd name="adj2" fmla="val 67841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Simply abstract over the pattern bound variables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491053" y="2955546"/>
            <a:ext cx="3324272" cy="3035988"/>
          </a:xfrm>
        </p:spPr>
        <p:txBody>
          <a:bodyPr>
            <a:normAutofit/>
          </a:bodyPr>
          <a:lstStyle/>
          <a:p>
            <a:r>
              <a:rPr lang="en-GB" dirty="0"/>
              <a:t>Works fine for </a:t>
            </a:r>
            <a:r>
              <a:rPr lang="en-GB" dirty="0" err="1"/>
              <a:t>existentials</a:t>
            </a:r>
            <a:r>
              <a:rPr lang="en-GB" dirty="0"/>
              <a:t>, GADTs</a:t>
            </a:r>
          </a:p>
        </p:txBody>
      </p:sp>
      <p:sp>
        <p:nvSpPr>
          <p:cNvPr id="9" name="Rounded Rectangular Callout 7"/>
          <p:cNvSpPr/>
          <p:nvPr/>
        </p:nvSpPr>
        <p:spPr>
          <a:xfrm>
            <a:off x="349526" y="2223259"/>
            <a:ext cx="2055823" cy="783193"/>
          </a:xfrm>
          <a:prstGeom prst="wedgeRoundRectCallout">
            <a:avLst>
              <a:gd name="adj1" fmla="val 127388"/>
              <a:gd name="adj2" fmla="val -85987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Pattern binds variable x</a:t>
            </a:r>
          </a:p>
        </p:txBody>
      </p:sp>
    </p:spTree>
    <p:extLst>
      <p:ext uri="{BB962C8B-B14F-4D97-AF65-F5344CB8AC3E}">
        <p14:creationId xmlns:p14="http://schemas.microsoft.com/office/powerpoint/2010/main" val="38343350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D606D-F8D4-5983-893F-5B1B22D7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CC9DB-15C1-30C0-C4B0-1D690350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91" y="3746129"/>
            <a:ext cx="6808638" cy="270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9BAF-8731-295F-4247-CE06FA12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26" y="283015"/>
            <a:ext cx="4463093" cy="3205282"/>
          </a:xfrm>
          <a:prstGeom prst="rect">
            <a:avLst/>
          </a:prstGeom>
        </p:spPr>
      </p:pic>
      <p:pic>
        <p:nvPicPr>
          <p:cNvPr id="8" name="Picture 2" descr="Guy L. Steele Jr. - ICFP 2020">
            <a:extLst>
              <a:ext uri="{FF2B5EF4-FFF2-40B4-BE49-F238E27FC236}">
                <a16:creationId xmlns:a16="http://schemas.microsoft.com/office/drawing/2014/main" id="{F10DF56B-DF84-D9BD-F02C-2D88F2BA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5" y="2076368"/>
            <a:ext cx="3025242" cy="43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7A4C5-362E-53D4-38EC-FD776278692B}"/>
              </a:ext>
            </a:extLst>
          </p:cNvPr>
          <p:cNvSpPr txBox="1"/>
          <p:nvPr/>
        </p:nvSpPr>
        <p:spPr>
          <a:xfrm>
            <a:off x="9511658" y="3181468"/>
            <a:ext cx="181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Steele  [1978]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145750C-08DB-CAEE-FEB1-4399A084BF17}"/>
              </a:ext>
            </a:extLst>
          </p:cNvPr>
          <p:cNvSpPr/>
          <p:nvPr/>
        </p:nvSpPr>
        <p:spPr>
          <a:xfrm>
            <a:off x="756885" y="309998"/>
            <a:ext cx="3166437" cy="1384995"/>
          </a:xfrm>
          <a:prstGeom prst="wedgeRectCallout">
            <a:avLst>
              <a:gd name="adj1" fmla="val 949"/>
              <a:gd name="adj2" fmla="val 193411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Abandon direct style!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Just use CPS!</a:t>
            </a:r>
          </a:p>
        </p:txBody>
      </p:sp>
    </p:spTree>
    <p:extLst>
      <p:ext uri="{BB962C8B-B14F-4D97-AF65-F5344CB8AC3E}">
        <p14:creationId xmlns:p14="http://schemas.microsoft.com/office/powerpoint/2010/main" val="310643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78" y="250268"/>
            <a:ext cx="2736574" cy="2514907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Key insight: join points are like </a:t>
            </a:r>
            <a:br>
              <a:rPr lang="en-GB" sz="3200" dirty="0"/>
            </a:br>
            <a:r>
              <a:rPr lang="en-GB" sz="3200" dirty="0"/>
              <a:t>control-flow labels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8800" y="937413"/>
            <a:ext cx="530778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x  = let v = x+1 in Just v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j2 () = BIG2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in 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[]     -&gt; case e1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Just x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 -&gt; j2 ()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case e2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j1 p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j2 ()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1692965" y="3790999"/>
            <a:ext cx="1152433" cy="733663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xs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2845398" y="4621130"/>
            <a:ext cx="1152433" cy="733663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e2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899629" y="5062192"/>
            <a:ext cx="1152433" cy="733663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e1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119718" y="6209942"/>
            <a:ext cx="800080" cy="369332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j2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892885" y="6198378"/>
            <a:ext cx="800080" cy="369332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j1</a:t>
            </a:r>
          </a:p>
        </p:txBody>
      </p:sp>
      <p:cxnSp>
        <p:nvCxnSpPr>
          <p:cNvPr id="17" name="Connector: Elbow 16"/>
          <p:cNvCxnSpPr>
            <a:stCxn id="3" idx="1"/>
            <a:endCxn id="10" idx="0"/>
          </p:cNvCxnSpPr>
          <p:nvPr/>
        </p:nvCxnSpPr>
        <p:spPr>
          <a:xfrm rot="10800000" flipV="1">
            <a:off x="1475847" y="4157830"/>
            <a:ext cx="217119" cy="90436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3" idx="3"/>
            <a:endCxn id="8" idx="0"/>
          </p:cNvCxnSpPr>
          <p:nvPr/>
        </p:nvCxnSpPr>
        <p:spPr>
          <a:xfrm>
            <a:off x="2845398" y="4157831"/>
            <a:ext cx="576217" cy="463299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stCxn id="8" idx="3"/>
            <a:endCxn id="4" idx="3"/>
          </p:cNvCxnSpPr>
          <p:nvPr/>
        </p:nvCxnSpPr>
        <p:spPr>
          <a:xfrm flipH="1">
            <a:off x="3919798" y="4987962"/>
            <a:ext cx="78033" cy="1406646"/>
          </a:xfrm>
          <a:prstGeom prst="bentConnector3">
            <a:avLst>
              <a:gd name="adj1" fmla="val -29295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stCxn id="8" idx="1"/>
            <a:endCxn id="12" idx="3"/>
          </p:cNvCxnSpPr>
          <p:nvPr/>
        </p:nvCxnSpPr>
        <p:spPr>
          <a:xfrm rot="10800000" flipV="1">
            <a:off x="1692966" y="4987962"/>
            <a:ext cx="1152433" cy="139508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/>
          <p:cNvCxnSpPr>
            <a:stCxn id="10" idx="1"/>
            <a:endCxn id="12" idx="1"/>
          </p:cNvCxnSpPr>
          <p:nvPr/>
        </p:nvCxnSpPr>
        <p:spPr>
          <a:xfrm rot="10800000" flipV="1">
            <a:off x="892885" y="5429024"/>
            <a:ext cx="6744" cy="954020"/>
          </a:xfrm>
          <a:prstGeom prst="bentConnector3">
            <a:avLst>
              <a:gd name="adj1" fmla="val 348968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>
            <a:stCxn id="10" idx="3"/>
            <a:endCxn id="4" idx="1"/>
          </p:cNvCxnSpPr>
          <p:nvPr/>
        </p:nvCxnSpPr>
        <p:spPr>
          <a:xfrm>
            <a:off x="2052062" y="5429024"/>
            <a:ext cx="1067656" cy="96558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endCxn id="3" idx="0"/>
          </p:cNvCxnSpPr>
          <p:nvPr/>
        </p:nvCxnSpPr>
        <p:spPr>
          <a:xfrm rot="5400000">
            <a:off x="1861582" y="3383397"/>
            <a:ext cx="815202" cy="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DDA70-B1F1-43FD-A9B2-794DD40D78C9}"/>
              </a:ext>
            </a:extLst>
          </p:cNvPr>
          <p:cNvSpPr txBox="1">
            <a:spLocks/>
          </p:cNvSpPr>
          <p:nvPr/>
        </p:nvSpPr>
        <p:spPr>
          <a:xfrm>
            <a:off x="8548283" y="402669"/>
            <a:ext cx="3469164" cy="45852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bindings allocate a </a:t>
            </a:r>
            <a:r>
              <a:rPr lang="en-GB" dirty="0" err="1"/>
              <a:t>thunk</a:t>
            </a:r>
            <a:r>
              <a:rPr lang="en-GB" dirty="0"/>
              <a:t> or data constructor</a:t>
            </a:r>
          </a:p>
          <a:p>
            <a:r>
              <a:rPr lang="en-GB" dirty="0"/>
              <a:t>But join points need allocate nothing!</a:t>
            </a:r>
          </a:p>
          <a:p>
            <a:r>
              <a:rPr lang="en-GB" dirty="0"/>
              <a:t>“Calling” a join point = adjust stack pointer and </a:t>
            </a:r>
            <a:r>
              <a:rPr lang="en-GB" dirty="0" err="1"/>
              <a:t>goto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044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C21C-DAA2-E5DD-D5AD-230C05FA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Guy Steele knew this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D533-64C4-CF92-E72B-5C6E4C00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24" y="1375519"/>
            <a:ext cx="8894935" cy="4709160"/>
          </a:xfrm>
        </p:spPr>
        <p:txBody>
          <a:bodyPr/>
          <a:lstStyle/>
          <a:p>
            <a:r>
              <a:rPr lang="en-GB" dirty="0"/>
              <a:t>Dates right back to Steele’s RABBIT compiler [1978], and the “Lambda the Ultimate...” papers.  Maybe earlier!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45957-5DBB-C545-18B4-DC29B628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31" y="3210199"/>
            <a:ext cx="11074969" cy="3448227"/>
          </a:xfrm>
          <a:prstGeom prst="rect">
            <a:avLst/>
          </a:prstGeom>
        </p:spPr>
      </p:pic>
      <p:pic>
        <p:nvPicPr>
          <p:cNvPr id="1026" name="Picture 2" descr="Guy L. Steele Jr. - ICFP 2020">
            <a:extLst>
              <a:ext uri="{FF2B5EF4-FFF2-40B4-BE49-F238E27FC236}">
                <a16:creationId xmlns:a16="http://schemas.microsoft.com/office/drawing/2014/main" id="{CE8D46B3-3820-9C2D-5D2B-1AAFF082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11" y="199574"/>
            <a:ext cx="1834461" cy="26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3568-ABA4-27A7-7DCA-21071B347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F36D-D2D9-C9C2-C960-E02F2A87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this is very </a:t>
            </a:r>
            <a:r>
              <a:rPr lang="en-GB" dirty="0" err="1"/>
              <a:t>very</a:t>
            </a:r>
            <a:r>
              <a:rPr lang="en-GB" dirty="0"/>
              <a:t>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F5AD4-9C9F-85E1-E35B-8655E884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Generalisation to arbitrary patterns and GADTs may be newer, but is very simple and obvious.</a:t>
            </a:r>
          </a:p>
          <a:p>
            <a:r>
              <a:rPr lang="en-GB" dirty="0"/>
              <a:t>GHC has spotted join points in the back end (called “let-no-escape” bindings) since 1992, and implemented them as jumps.</a:t>
            </a:r>
          </a:p>
        </p:txBody>
      </p:sp>
    </p:spTree>
    <p:extLst>
      <p:ext uri="{BB962C8B-B14F-4D97-AF65-F5344CB8AC3E}">
        <p14:creationId xmlns:p14="http://schemas.microsoft.com/office/powerpoint/2010/main" val="324375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F0F-2A25-B4C1-62D5-78CAB8A2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But back-end only leaves $$$$$ on the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B311-C147-4379-629C-3A5B9611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9172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GB" dirty="0"/>
              <a:t>Key ideas:</a:t>
            </a:r>
          </a:p>
          <a:p>
            <a:r>
              <a:rPr lang="en-GB" dirty="0"/>
              <a:t>A join point is still a let(rec) binding, but a special one</a:t>
            </a:r>
          </a:p>
          <a:p>
            <a:r>
              <a:rPr lang="en-GB" b="1" dirty="0">
                <a:solidFill>
                  <a:srgbClr val="FFC000"/>
                </a:solidFill>
              </a:rPr>
              <a:t>Formalise</a:t>
            </a:r>
            <a:r>
              <a:rPr lang="en-GB" dirty="0"/>
              <a:t> what it means to be a “join point”, including operational semantics that justifies their efficient implementation.</a:t>
            </a:r>
          </a:p>
          <a:p>
            <a:r>
              <a:rPr lang="en-GB" b="1" dirty="0">
                <a:solidFill>
                  <a:srgbClr val="FFC000"/>
                </a:solidFill>
              </a:rPr>
              <a:t>Infer</a:t>
            </a:r>
            <a:r>
              <a:rPr lang="en-GB" dirty="0"/>
              <a:t> join points from user-written code</a:t>
            </a:r>
          </a:p>
          <a:p>
            <a:r>
              <a:rPr lang="en-GB" dirty="0"/>
              <a:t>Teach the optimiser how to </a:t>
            </a:r>
            <a:r>
              <a:rPr lang="en-GB" b="1" dirty="0">
                <a:solidFill>
                  <a:srgbClr val="FFC000"/>
                </a:solidFill>
              </a:rPr>
              <a:t>exploit</a:t>
            </a:r>
            <a:r>
              <a:rPr lang="en-GB" dirty="0"/>
              <a:t> join points</a:t>
            </a:r>
          </a:p>
          <a:p>
            <a:r>
              <a:rPr lang="en-GB" dirty="0"/>
              <a:t>Ensure that the optimiser </a:t>
            </a:r>
            <a:r>
              <a:rPr lang="en-GB" b="1" dirty="0">
                <a:solidFill>
                  <a:srgbClr val="FFC000"/>
                </a:solidFill>
              </a:rPr>
              <a:t>preserves</a:t>
            </a:r>
            <a:r>
              <a:rPr lang="en-GB" dirty="0"/>
              <a:t> join-point-hood</a:t>
            </a:r>
          </a:p>
          <a:p>
            <a:r>
              <a:rPr lang="en-GB" dirty="0"/>
              <a:t>Develop </a:t>
            </a:r>
            <a:r>
              <a:rPr lang="en-GB" b="1" dirty="0">
                <a:solidFill>
                  <a:srgbClr val="FFC000"/>
                </a:solidFill>
              </a:rPr>
              <a:t>new transformations </a:t>
            </a:r>
            <a:r>
              <a:rPr lang="en-GB" dirty="0"/>
              <a:t>to exploit join points</a:t>
            </a:r>
          </a:p>
          <a:p>
            <a:pPr marL="137160" indent="0">
              <a:buNone/>
            </a:pPr>
            <a:r>
              <a:rPr lang="en-GB" dirty="0"/>
              <a:t>Over the last decade, join points have had an increasingly pervasive influence in GHC.</a:t>
            </a:r>
          </a:p>
        </p:txBody>
      </p:sp>
    </p:spTree>
    <p:extLst>
      <p:ext uri="{BB962C8B-B14F-4D97-AF65-F5344CB8AC3E}">
        <p14:creationId xmlns:p14="http://schemas.microsoft.com/office/powerpoint/2010/main" val="87943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D1A7-3815-EEF8-6FB9-A0409B38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A09C-1C48-CE51-7DCB-15029AED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56771-2615-3822-D7F9-5BC47841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3" y="675825"/>
            <a:ext cx="10429385" cy="57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00" t="19271" r="7107" b="9104"/>
          <a:stretch/>
        </p:blipFill>
        <p:spPr>
          <a:xfrm>
            <a:off x="1887278" y="245173"/>
            <a:ext cx="7956657" cy="63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686B8-FDDA-0193-A26F-E6EA6A2D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9" y="609600"/>
            <a:ext cx="11893640" cy="57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57337-6E4C-3966-A16B-4CCE1984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593" y="134112"/>
            <a:ext cx="6861154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D71E1-6F52-933B-C4E1-19CB001FC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C836-751D-A672-FC94-671EF85A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points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6879F-44D9-11AF-71F6-32D9D8478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54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499" y="287808"/>
            <a:ext cx="8195002" cy="954107"/>
          </a:xfrm>
        </p:spPr>
        <p:txBody>
          <a:bodyPr anchor="t" anchorCtr="0"/>
          <a:lstStyle/>
          <a:p>
            <a:r>
              <a:rPr lang="en-GB" dirty="0"/>
              <a:t>Implementing join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07" y="1208414"/>
            <a:ext cx="11114703" cy="4758070"/>
          </a:xfrm>
        </p:spPr>
        <p:txBody>
          <a:bodyPr>
            <a:normAutofit/>
          </a:bodyPr>
          <a:lstStyle/>
          <a:p>
            <a:r>
              <a:rPr lang="en-GB" dirty="0"/>
              <a:t>GHC: a big, 25-yr-old optimising compiler for Haskell</a:t>
            </a:r>
          </a:p>
          <a:p>
            <a:r>
              <a:rPr lang="en-GB" dirty="0"/>
              <a:t>But it was remarkably easy to add join points to GHC’s tiny intermediate language, Core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D14D9B-EF48-4F7A-8CC1-96E261792EBD}"/>
              </a:ext>
            </a:extLst>
          </p:cNvPr>
          <p:cNvSpPr/>
          <p:nvPr/>
        </p:nvSpPr>
        <p:spPr>
          <a:xfrm>
            <a:off x="2509282" y="3306416"/>
            <a:ext cx="6251946" cy="1191816"/>
          </a:xfrm>
          <a:prstGeom prst="roundRect">
            <a:avLst/>
          </a:prstGeom>
          <a:solidFill>
            <a:srgbClr val="FFCC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A join-point binding is almost exactly like an ordinary </a:t>
            </a:r>
            <a:r>
              <a:rPr lang="en-GB" sz="3200" dirty="0" err="1">
                <a:solidFill>
                  <a:schemeClr val="bg1"/>
                </a:solidFill>
                <a:latin typeface="Comic Sans MS" pitchFamily="66" charset="0"/>
              </a:rPr>
              <a:t>letrec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95984-F462-4DB4-B6BA-556C4E2C68F7}"/>
              </a:ext>
            </a:extLst>
          </p:cNvPr>
          <p:cNvSpPr txBox="1"/>
          <p:nvPr/>
        </p:nvSpPr>
        <p:spPr>
          <a:xfrm>
            <a:off x="374264" y="5012377"/>
            <a:ext cx="53460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...(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&gt;)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EE510-7F01-4011-BB42-5F5CD947E9C5}"/>
              </a:ext>
            </a:extLst>
          </p:cNvPr>
          <p:cNvSpPr txBox="1"/>
          <p:nvPr/>
        </p:nvSpPr>
        <p:spPr>
          <a:xfrm>
            <a:off x="6713396" y="5022136"/>
            <a:ext cx="494201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j x =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...(j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&gt;) ...</a:t>
            </a:r>
          </a:p>
        </p:txBody>
      </p:sp>
    </p:spTree>
    <p:extLst>
      <p:ext uri="{BB962C8B-B14F-4D97-AF65-F5344CB8AC3E}">
        <p14:creationId xmlns:p14="http://schemas.microsoft.com/office/powerpoint/2010/main" val="41414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9E4F-B33D-8B67-58B8-3C66A7EB3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F5BDF-B072-4603-D45E-144793B55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8214" r="16190" b="52381"/>
          <a:stretch/>
        </p:blipFill>
        <p:spPr>
          <a:xfrm>
            <a:off x="1854316" y="343073"/>
            <a:ext cx="1885950" cy="270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A10AD-3848-8B82-CE89-13FC21D32EF7}"/>
              </a:ext>
            </a:extLst>
          </p:cNvPr>
          <p:cNvSpPr txBox="1"/>
          <p:nvPr/>
        </p:nvSpPr>
        <p:spPr>
          <a:xfrm>
            <a:off x="293635" y="2541909"/>
            <a:ext cx="181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Appel [1992]</a:t>
            </a:r>
          </a:p>
        </p:txBody>
      </p:sp>
      <p:pic>
        <p:nvPicPr>
          <p:cNvPr id="3074" name="Picture 2" descr="Andrew Appel">
            <a:extLst>
              <a:ext uri="{FF2B5EF4-FFF2-40B4-BE49-F238E27FC236}">
                <a16:creationId xmlns:a16="http://schemas.microsoft.com/office/drawing/2014/main" id="{FA6BA01C-468A-48B8-FEA7-9771D85A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94" y="1433374"/>
            <a:ext cx="2777218" cy="34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E53A67F-7727-7988-98B5-CAE8BAD1593B}"/>
              </a:ext>
            </a:extLst>
          </p:cNvPr>
          <p:cNvSpPr/>
          <p:nvPr/>
        </p:nvSpPr>
        <p:spPr>
          <a:xfrm>
            <a:off x="8451736" y="253908"/>
            <a:ext cx="3166437" cy="1384995"/>
          </a:xfrm>
          <a:prstGeom prst="wedgeRectCallout">
            <a:avLst>
              <a:gd name="adj1" fmla="val -87500"/>
              <a:gd name="adj2" fmla="val 99849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Abandon direct style!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Just use CPS!</a:t>
            </a:r>
          </a:p>
        </p:txBody>
      </p:sp>
    </p:spTree>
    <p:extLst>
      <p:ext uri="{BB962C8B-B14F-4D97-AF65-F5344CB8AC3E}">
        <p14:creationId xmlns:p14="http://schemas.microsoft.com/office/powerpoint/2010/main" val="4196590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8CCD-100B-90A2-8802-EB3844B9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39F9-65BE-D212-37E6-3B26486A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99" y="287808"/>
            <a:ext cx="8195002" cy="954107"/>
          </a:xfrm>
        </p:spPr>
        <p:txBody>
          <a:bodyPr anchor="t" anchorCtr="0"/>
          <a:lstStyle/>
          <a:p>
            <a:r>
              <a:rPr lang="en-GB" dirty="0"/>
              <a:t>Implementing join points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5D950-D8AD-426E-28E0-D863BAD93848}"/>
              </a:ext>
            </a:extLst>
          </p:cNvPr>
          <p:cNvSpPr/>
          <p:nvPr/>
        </p:nvSpPr>
        <p:spPr>
          <a:xfrm>
            <a:off x="2970027" y="1069423"/>
            <a:ext cx="6251946" cy="1055608"/>
          </a:xfrm>
          <a:prstGeom prst="roundRect">
            <a:avLst/>
          </a:prstGeom>
          <a:solidFill>
            <a:srgbClr val="FFCC9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 join-point binding is almost exactly like an ordinary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letrec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85D4F-8FB5-C440-E228-0125065B4A9D}"/>
              </a:ext>
            </a:extLst>
          </p:cNvPr>
          <p:cNvSpPr txBox="1"/>
          <p:nvPr/>
        </p:nvSpPr>
        <p:spPr>
          <a:xfrm>
            <a:off x="345928" y="2408497"/>
            <a:ext cx="53460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...(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&gt;)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0EA61-1CB5-FEF5-810A-3BFCA7EE4583}"/>
              </a:ext>
            </a:extLst>
          </p:cNvPr>
          <p:cNvSpPr txBox="1"/>
          <p:nvPr/>
        </p:nvSpPr>
        <p:spPr>
          <a:xfrm>
            <a:off x="6278885" y="2408497"/>
            <a:ext cx="494201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j x =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...(j &lt;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&gt;) ...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278E11-9D59-9A80-BEC8-AD6C718E155D}"/>
              </a:ext>
            </a:extLst>
          </p:cNvPr>
          <p:cNvSpPr txBox="1">
            <a:spLocks/>
          </p:cNvSpPr>
          <p:nvPr/>
        </p:nvSpPr>
        <p:spPr>
          <a:xfrm>
            <a:off x="16262" y="3923314"/>
            <a:ext cx="6770237" cy="264687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GB" dirty="0"/>
              <a:t>where “almost exactly like” means</a:t>
            </a:r>
          </a:p>
          <a:p>
            <a:r>
              <a:rPr lang="en-GB" dirty="0"/>
              <a:t>Same representation</a:t>
            </a:r>
          </a:p>
          <a:p>
            <a:r>
              <a:rPr lang="en-GB" dirty="0"/>
              <a:t>Same semantics</a:t>
            </a:r>
          </a:p>
          <a:p>
            <a:r>
              <a:rPr lang="en-GB" dirty="0"/>
              <a:t>But different </a:t>
            </a:r>
            <a:br>
              <a:rPr lang="en-GB" dirty="0"/>
            </a:br>
            <a:r>
              <a:rPr lang="en-GB" dirty="0"/>
              <a:t>operational behaviour</a:t>
            </a:r>
          </a:p>
          <a:p>
            <a:endParaRPr lang="en-GB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C0148A9-B33E-0CA7-17A5-37EC150A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80" y="3929536"/>
            <a:ext cx="6356227" cy="2646878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data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=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  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Lit      Literal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App    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Lam      Var Expr</a:t>
            </a:r>
            <a:endParaRPr lang="en-GB" sz="16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Let      Bind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Case   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Type [(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AltCon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, [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Var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],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Expr</a:t>
            </a: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)]</a:t>
            </a: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Type    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Type</a:t>
            </a:r>
            <a:endParaRPr lang="en-GB" sz="16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Coercion </a:t>
            </a:r>
            <a:r>
              <a:rPr lang="en-GB" sz="1600" b="1" dirty="0" err="1">
                <a:solidFill>
                  <a:schemeClr val="bg1"/>
                </a:solidFill>
                <a:latin typeface="Courier New" pitchFamily="49" charset="0"/>
              </a:rPr>
              <a:t>Coercion</a:t>
            </a:r>
            <a:endParaRPr lang="en-GB" sz="1600" b="1" dirty="0">
              <a:solidFill>
                <a:schemeClr val="bg1"/>
              </a:solidFill>
              <a:latin typeface="Courier New" pitchFamily="49" charset="0"/>
            </a:endParaRPr>
          </a:p>
          <a:p>
            <a:pPr>
              <a:tabLst>
                <a:tab pos="895350" algn="l"/>
                <a:tab pos="125730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itchFamily="49" charset="0"/>
              </a:rPr>
              <a:t>  | Cast Expr Coercion</a:t>
            </a:r>
          </a:p>
        </p:txBody>
      </p:sp>
    </p:spTree>
    <p:extLst>
      <p:ext uri="{BB962C8B-B14F-4D97-AF65-F5344CB8AC3E}">
        <p14:creationId xmlns:p14="http://schemas.microsoft.com/office/powerpoint/2010/main" val="308651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D212A-C673-453A-3120-01427C2F4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3AE8-6F59-FA7F-199C-8294C0EF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1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Join points are just let-bindings; huge win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7F3DCA-014E-4324-081A-34390285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8" y="1641686"/>
            <a:ext cx="11110785" cy="4759114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No need to add extra cases </a:t>
            </a:r>
            <a:r>
              <a:rPr lang="en-GB" dirty="0"/>
              <a:t>to GHC’s many optimisation passes </a:t>
            </a:r>
          </a:p>
          <a:p>
            <a:r>
              <a:rPr lang="en-GB" b="1" dirty="0">
                <a:solidFill>
                  <a:srgbClr val="FFC000"/>
                </a:solidFill>
              </a:rPr>
              <a:t>Inlining</a:t>
            </a:r>
            <a:r>
              <a:rPr lang="en-GB" dirty="0">
                <a:solidFill>
                  <a:srgbClr val="FFC000"/>
                </a:solidFill>
              </a:rPr>
              <a:t>.  </a:t>
            </a:r>
            <a:r>
              <a:rPr lang="en-GB" dirty="0"/>
              <a:t>GHC has elaborate heuristics deciding when to inline a function call; they apply uniformly to join-point calls.</a:t>
            </a:r>
          </a:p>
          <a:p>
            <a:r>
              <a:rPr lang="en-GB" b="1" dirty="0">
                <a:solidFill>
                  <a:srgbClr val="FFC000"/>
                </a:solidFill>
              </a:rPr>
              <a:t>Strictness analysis</a:t>
            </a:r>
            <a:r>
              <a:rPr lang="en-GB" dirty="0"/>
              <a:t>.  If a join point is strict in its argument, the strictness analyser will automatically find it and do a worker/wrapper transformation.</a:t>
            </a:r>
          </a:p>
          <a:p>
            <a:r>
              <a:rPr lang="en-GB" dirty="0"/>
              <a:t>However: many passes have </a:t>
            </a:r>
            <a:r>
              <a:rPr lang="en-GB" b="1" dirty="0">
                <a:solidFill>
                  <a:srgbClr val="FFC000"/>
                </a:solidFill>
              </a:rPr>
              <a:t>new opportunities </a:t>
            </a:r>
            <a:r>
              <a:rPr lang="en-GB" dirty="0"/>
              <a:t>that can exploit join points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032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2708-A950-F946-948C-F5CA715C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112"/>
            <a:ext cx="10972800" cy="1143000"/>
          </a:xfrm>
        </p:spPr>
        <p:txBody>
          <a:bodyPr/>
          <a:lstStyle/>
          <a:p>
            <a:r>
              <a:rPr lang="en-GB" dirty="0"/>
              <a:t>Not quite what is in the paper!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2AEE3-0A6F-A752-D057-9472F8754CDA}"/>
              </a:ext>
            </a:extLst>
          </p:cNvPr>
          <p:cNvSpPr txBox="1"/>
          <p:nvPr/>
        </p:nvSpPr>
        <p:spPr>
          <a:xfrm>
            <a:off x="359175" y="1636412"/>
            <a:ext cx="372514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 = BLAH</a:t>
            </a:r>
            <a:endParaRPr lang="en-GB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3 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 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True  -&gt; R1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False -&gt; R2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5A47B2-1023-1E00-3AD6-91DFBF02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4" y="1246269"/>
            <a:ext cx="8005369" cy="29233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Is j a join point??</a:t>
            </a:r>
          </a:p>
          <a:p>
            <a:r>
              <a:rPr lang="en-GB" dirty="0">
                <a:solidFill>
                  <a:srgbClr val="FFC000"/>
                </a:solidFill>
              </a:rPr>
              <a:t>In the paper: yes</a:t>
            </a:r>
            <a:r>
              <a:rPr lang="en-GB" dirty="0"/>
              <a:t>.  “Calling” the join point discards the continuation (adjusts the stack, and jumps)</a:t>
            </a:r>
          </a:p>
          <a:p>
            <a:r>
              <a:rPr lang="en-GB" dirty="0">
                <a:solidFill>
                  <a:srgbClr val="FFC000"/>
                </a:solidFill>
              </a:rPr>
              <a:t>In GHC: no.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01A972-FDB0-6A37-4AD5-B0ED6637D960}"/>
              </a:ext>
            </a:extLst>
          </p:cNvPr>
          <p:cNvSpPr txBox="1">
            <a:spLocks/>
          </p:cNvSpPr>
          <p:nvPr/>
        </p:nvSpPr>
        <p:spPr>
          <a:xfrm>
            <a:off x="609600" y="3576315"/>
            <a:ext cx="10610088" cy="280983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GB" dirty="0"/>
              <a:t>Why not?</a:t>
            </a:r>
          </a:p>
          <a:p>
            <a:r>
              <a:rPr lang="en-GB" dirty="0"/>
              <a:t>In the paper, join points have rather strange types.  In GHC it is much </a:t>
            </a:r>
            <a:r>
              <a:rPr lang="en-GB" dirty="0" err="1"/>
              <a:t>much</a:t>
            </a:r>
            <a:r>
              <a:rPr lang="en-GB" dirty="0"/>
              <a:t> easier to keep types uniform.</a:t>
            </a:r>
          </a:p>
          <a:p>
            <a:r>
              <a:rPr lang="en-GB" dirty="0">
                <a:solidFill>
                  <a:srgbClr val="FFC000"/>
                </a:solidFill>
              </a:rPr>
              <a:t>It would be wrong to replace every join point with an ordinary let-binding.   So join bindings are not “just an optimisation” – different semantics.</a:t>
            </a:r>
          </a:p>
          <a:p>
            <a:r>
              <a:rPr lang="en-GB" dirty="0"/>
              <a:t>The extra generality is useless in practice, because we will simply discard the (dead) continuation:  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0A502-CA43-6777-1CAE-1A4C58F43249}"/>
              </a:ext>
            </a:extLst>
          </p:cNvPr>
          <p:cNvSpPr txBox="1"/>
          <p:nvPr/>
        </p:nvSpPr>
        <p:spPr>
          <a:xfrm>
            <a:off x="4743941" y="6087780"/>
            <a:ext cx="46978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x  = BLAH in j 3</a:t>
            </a:r>
          </a:p>
        </p:txBody>
      </p:sp>
    </p:spTree>
    <p:extLst>
      <p:ext uri="{BB962C8B-B14F-4D97-AF65-F5344CB8AC3E}">
        <p14:creationId xmlns:p14="http://schemas.microsoft.com/office/powerpoint/2010/main" val="3772986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BA675-066F-586B-A8DD-AED8DDCC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join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A7F99-2A97-5AD0-F869-DF27B434A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65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88C5-01CC-990E-06BD-426F1472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Simplifier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4230-65AC-965B-3460-0CE152D2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70554"/>
            <a:ext cx="10972800" cy="15388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GHC applies the simplifier many times</a:t>
            </a:r>
          </a:p>
          <a:p>
            <a:r>
              <a:rPr lang="en-GB" dirty="0"/>
              <a:t>In between other transformations (strictness analysis, let-floating, specialisation, common subexpression…)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0ABCD-5F97-FA81-CD6A-1EEBA3A9DE0A}"/>
              </a:ext>
            </a:extLst>
          </p:cNvPr>
          <p:cNvSpPr/>
          <p:nvPr/>
        </p:nvSpPr>
        <p:spPr>
          <a:xfrm>
            <a:off x="1029353" y="2002566"/>
            <a:ext cx="2461042" cy="1328023"/>
          </a:xfrm>
          <a:prstGeom prst="roundRect">
            <a:avLst/>
          </a:prstGeom>
          <a:solidFill>
            <a:srgbClr val="0099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Occurrence analysis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Bottom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982EA9-9FD4-2D7C-E8E0-171620A9CB1B}"/>
              </a:ext>
            </a:extLst>
          </p:cNvPr>
          <p:cNvSpPr/>
          <p:nvPr/>
        </p:nvSpPr>
        <p:spPr>
          <a:xfrm>
            <a:off x="4216690" y="1635234"/>
            <a:ext cx="3244814" cy="2621994"/>
          </a:xfrm>
          <a:prstGeom prst="roundRect">
            <a:avLst/>
          </a:prstGeom>
          <a:solidFill>
            <a:srgbClr val="0099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Simplify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Inlining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Beta-reduction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Case-of-constructor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Constant folding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Etc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etc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etc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37DDE-342A-18AB-21D8-03C4869F8D54}"/>
              </a:ext>
            </a:extLst>
          </p:cNvPr>
          <p:cNvSpPr/>
          <p:nvPr/>
        </p:nvSpPr>
        <p:spPr>
          <a:xfrm>
            <a:off x="8461249" y="2274981"/>
            <a:ext cx="2461042" cy="1055608"/>
          </a:xfrm>
          <a:prstGeom prst="roundRect">
            <a:avLst/>
          </a:prstGeom>
          <a:solidFill>
            <a:srgbClr val="0099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(Optionally)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Lint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45B477-DEBF-37E5-A289-793F6FE5E37C}"/>
              </a:ext>
            </a:extLst>
          </p:cNvPr>
          <p:cNvSpPr/>
          <p:nvPr/>
        </p:nvSpPr>
        <p:spPr>
          <a:xfrm>
            <a:off x="391886" y="2481393"/>
            <a:ext cx="637467" cy="3762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1C3013F-35CC-D48C-D928-5EE765795067}"/>
              </a:ext>
            </a:extLst>
          </p:cNvPr>
          <p:cNvSpPr/>
          <p:nvPr/>
        </p:nvSpPr>
        <p:spPr>
          <a:xfrm>
            <a:off x="3511295" y="2529781"/>
            <a:ext cx="705395" cy="3762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05F41CE-7107-EE17-6785-C087544E0E88}"/>
              </a:ext>
            </a:extLst>
          </p:cNvPr>
          <p:cNvSpPr/>
          <p:nvPr/>
        </p:nvSpPr>
        <p:spPr>
          <a:xfrm>
            <a:off x="7529429" y="2570021"/>
            <a:ext cx="872601" cy="3762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B32A97-4B1C-0BCC-E3DB-06EB732D95A9}"/>
              </a:ext>
            </a:extLst>
          </p:cNvPr>
          <p:cNvSpPr/>
          <p:nvPr/>
        </p:nvSpPr>
        <p:spPr>
          <a:xfrm>
            <a:off x="10981511" y="2570021"/>
            <a:ext cx="649658" cy="3762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98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672" y="1389277"/>
            <a:ext cx="530778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x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let v = x+1 in Just v   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[]     -&gt; case e1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Just x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 -&gt; Nothing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p:ps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case e2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Nothing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59159" y="1389277"/>
            <a:ext cx="5823001" cy="2862322"/>
          </a:xfrm>
        </p:spPr>
        <p:txBody>
          <a:bodyPr>
            <a:normAutofit/>
          </a:bodyPr>
          <a:lstStyle/>
          <a:p>
            <a:r>
              <a:rPr lang="en-GB" dirty="0"/>
              <a:t>All calls are </a:t>
            </a:r>
            <a:r>
              <a:rPr lang="en-GB" dirty="0">
                <a:solidFill>
                  <a:srgbClr val="FFC000"/>
                </a:solidFill>
              </a:rPr>
              <a:t>tail calls</a:t>
            </a:r>
            <a:r>
              <a:rPr lang="en-GB" dirty="0"/>
              <a:t>, relative to binding site</a:t>
            </a:r>
          </a:p>
          <a:p>
            <a:r>
              <a:rPr lang="en-GB" dirty="0"/>
              <a:t>No call is </a:t>
            </a:r>
            <a:r>
              <a:rPr lang="en-GB" dirty="0">
                <a:solidFill>
                  <a:srgbClr val="FFC000"/>
                </a:solidFill>
              </a:rPr>
              <a:t>captured</a:t>
            </a:r>
            <a:r>
              <a:rPr lang="en-GB" dirty="0"/>
              <a:t> in a </a:t>
            </a:r>
            <a:r>
              <a:rPr lang="en-GB" dirty="0" err="1"/>
              <a:t>thunk</a:t>
            </a:r>
            <a:r>
              <a:rPr lang="en-GB" dirty="0"/>
              <a:t> or closure</a:t>
            </a:r>
          </a:p>
          <a:p>
            <a:r>
              <a:rPr lang="en-GB" dirty="0"/>
              <a:t>All calls </a:t>
            </a:r>
            <a:r>
              <a:rPr lang="en-GB" dirty="0">
                <a:solidFill>
                  <a:srgbClr val="FFC000"/>
                </a:solidFill>
              </a:rPr>
              <a:t>saturated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445A3-379E-C2E0-B8F8-59EEFB86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86" y="277509"/>
            <a:ext cx="10916346" cy="997335"/>
          </a:xfrm>
        </p:spPr>
        <p:txBody>
          <a:bodyPr>
            <a:noAutofit/>
          </a:bodyPr>
          <a:lstStyle/>
          <a:p>
            <a:pPr marL="137160"/>
            <a:r>
              <a:rPr lang="en-GB" sz="4000" dirty="0"/>
              <a:t>Inferring join points (“</a:t>
            </a:r>
            <a:r>
              <a:rPr lang="en-GB" sz="4000" dirty="0" err="1"/>
              <a:t>contification</a:t>
            </a:r>
            <a:r>
              <a:rPr lang="en-GB" sz="4000" dirty="0"/>
              <a:t>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13DFF-43A1-CDCC-8848-E5827A997C07}"/>
              </a:ext>
            </a:extLst>
          </p:cNvPr>
          <p:cNvSpPr txBox="1">
            <a:spLocks/>
          </p:cNvSpPr>
          <p:nvPr/>
        </p:nvSpPr>
        <p:spPr>
          <a:xfrm>
            <a:off x="544134" y="4542817"/>
            <a:ext cx="11030051" cy="20376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Easily inferred, in a single bottom-up pass over the code.</a:t>
            </a:r>
          </a:p>
          <a:p>
            <a:r>
              <a:rPr lang="en-GB" sz="2400" dirty="0"/>
              <a:t>The Occurrence Analyser does this</a:t>
            </a:r>
          </a:p>
          <a:p>
            <a:r>
              <a:rPr lang="en-GB" sz="2400" dirty="0"/>
              <a:t>So user-written join points, or accidentally arising ones, are immediately identified as join points – and preserved thereafter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54208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83" y="316932"/>
            <a:ext cx="9834069" cy="130384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Preserving and exploiting join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1979" y="2275939"/>
            <a:ext cx="61820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(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GB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in body) 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929525" y="3635499"/>
            <a:ext cx="481981" cy="48720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9C4CA-1C58-23BC-5149-2FAF85B23239}"/>
              </a:ext>
            </a:extLst>
          </p:cNvPr>
          <p:cNvSpPr txBox="1"/>
          <p:nvPr/>
        </p:nvSpPr>
        <p:spPr>
          <a:xfrm>
            <a:off x="2691978" y="4281934"/>
            <a:ext cx="618205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GB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body 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44E45-AE8F-9D1D-831C-89F6AEAB79A9}"/>
              </a:ext>
            </a:extLst>
          </p:cNvPr>
          <p:cNvSpPr txBox="1"/>
          <p:nvPr/>
        </p:nvSpPr>
        <p:spPr>
          <a:xfrm>
            <a:off x="5500333" y="3635499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Usually a super-good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632862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67A32-5A27-3148-0899-921888CB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2343-0717-A319-A872-9B772A99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1" y="420450"/>
            <a:ext cx="2809461" cy="228299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But not for join points!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17119-21D0-B07D-51BD-C04AF200D7A6}"/>
              </a:ext>
            </a:extLst>
          </p:cNvPr>
          <p:cNvSpPr txBox="1"/>
          <p:nvPr/>
        </p:nvSpPr>
        <p:spPr>
          <a:xfrm>
            <a:off x="3272098" y="610402"/>
            <a:ext cx="46943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E1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in 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Nothing -&gt; E2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22B99-88C7-74C0-BECD-BE3A6C83BEC0}"/>
              </a:ext>
            </a:extLst>
          </p:cNvPr>
          <p:cNvSpPr txBox="1"/>
          <p:nvPr/>
        </p:nvSpPr>
        <p:spPr>
          <a:xfrm>
            <a:off x="3272097" y="3305052"/>
            <a:ext cx="469437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E1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 x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-&gt; case (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Nothing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46A11E3-9E7C-E8E6-B5EA-B950647AEAEB}"/>
              </a:ext>
            </a:extLst>
          </p:cNvPr>
          <p:cNvSpPr/>
          <p:nvPr/>
        </p:nvSpPr>
        <p:spPr>
          <a:xfrm>
            <a:off x="4299852" y="2585909"/>
            <a:ext cx="481981" cy="48720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821710D-056F-B030-2F5A-9814468DFC04}"/>
              </a:ext>
            </a:extLst>
          </p:cNvPr>
          <p:cNvSpPr/>
          <p:nvPr/>
        </p:nvSpPr>
        <p:spPr>
          <a:xfrm>
            <a:off x="9568246" y="1076801"/>
            <a:ext cx="2055823" cy="1055608"/>
          </a:xfrm>
          <a:prstGeom prst="wedgeRoundRectCallout">
            <a:avLst>
              <a:gd name="adj1" fmla="val -247178"/>
              <a:gd name="adj2" fmla="val 173321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Bad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bad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bad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29E721-783C-B745-88AE-6B3E2727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728" y="2585909"/>
            <a:ext cx="3469164" cy="353175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Two bad things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‘j’ is no longer a join point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The outer black case does not scrutinise E1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5755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88" y="18601"/>
            <a:ext cx="3001617" cy="266068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Keeping </a:t>
            </a:r>
            <a:br>
              <a:rPr lang="en-GB" dirty="0"/>
            </a:br>
            <a:r>
              <a:rPr lang="en-GB" dirty="0"/>
              <a:t>join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304" y="2873269"/>
            <a:ext cx="415384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let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x = E1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 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Just x  -&gt;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x)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Nothing -&gt; case E2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641844" y="2164884"/>
            <a:ext cx="481981" cy="48720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817588" y="2519123"/>
            <a:ext cx="3211661" cy="3025378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No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no</a:t>
            </a: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no</a:t>
            </a:r>
            <a:endParaRPr lang="en-GB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741" y="202629"/>
            <a:ext cx="46943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(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E1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in 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Nothing -&gt; E2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5256" y="2873269"/>
            <a:ext cx="415384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j’ x =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E1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False -&gt; R2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 x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j’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Nothing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010B86-C173-4B4C-9504-19EDBDD62E32}"/>
              </a:ext>
            </a:extLst>
          </p:cNvPr>
          <p:cNvSpPr txBox="1">
            <a:spLocks/>
          </p:cNvSpPr>
          <p:nvPr/>
        </p:nvSpPr>
        <p:spPr>
          <a:xfrm>
            <a:off x="1339702" y="5425347"/>
            <a:ext cx="10135741" cy="14587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1510" indent="-514350">
              <a:buFont typeface="+mj-lt"/>
              <a:buAutoNum type="arabicPeriod"/>
            </a:pPr>
            <a:r>
              <a:rPr lang="en-GB" dirty="0"/>
              <a:t>‘j’ remains a join point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The outer black case now scrutinises E1</a:t>
            </a:r>
          </a:p>
          <a:p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883342" y="582316"/>
            <a:ext cx="2793793" cy="1328023"/>
          </a:xfrm>
          <a:prstGeom prst="wedgeRoundRectCallout">
            <a:avLst>
              <a:gd name="adj1" fmla="val 8457"/>
              <a:gd name="adj2" fmla="val 125093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Move outer (black) case into join point</a:t>
            </a:r>
          </a:p>
        </p:txBody>
      </p:sp>
      <p:sp>
        <p:nvSpPr>
          <p:cNvPr id="17" name="Rounded Rectangular Callout 12">
            <a:extLst>
              <a:ext uri="{FF2B5EF4-FFF2-40B4-BE49-F238E27FC236}">
                <a16:creationId xmlns:a16="http://schemas.microsoft.com/office/drawing/2014/main" id="{6741A367-B506-452B-8474-0E0DADCB1ED7}"/>
              </a:ext>
            </a:extLst>
          </p:cNvPr>
          <p:cNvSpPr/>
          <p:nvPr/>
        </p:nvSpPr>
        <p:spPr>
          <a:xfrm>
            <a:off x="9211180" y="5385904"/>
            <a:ext cx="2357043" cy="919401"/>
          </a:xfrm>
          <a:prstGeom prst="wedgeRoundRectCallout">
            <a:avLst>
              <a:gd name="adj1" fmla="val -14098"/>
              <a:gd name="adj2" fmla="val -131642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As well as the case RHS</a:t>
            </a:r>
          </a:p>
        </p:txBody>
      </p:sp>
    </p:spTree>
    <p:extLst>
      <p:ext uri="{BB962C8B-B14F-4D97-AF65-F5344CB8AC3E}">
        <p14:creationId xmlns:p14="http://schemas.microsoft.com/office/powerpoint/2010/main" val="304501365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01" t="73480" r="38308" b="16889"/>
          <a:stretch/>
        </p:blipFill>
        <p:spPr>
          <a:xfrm>
            <a:off x="865414" y="1436916"/>
            <a:ext cx="9903279" cy="115932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90481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Optimising transformations for join points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942678"/>
            <a:ext cx="10972800" cy="2366682"/>
          </a:xfrm>
        </p:spPr>
        <p:txBody>
          <a:bodyPr/>
          <a:lstStyle/>
          <a:p>
            <a:r>
              <a:rPr lang="en-GB" dirty="0"/>
              <a:t>Move evaluation context E into </a:t>
            </a:r>
          </a:p>
          <a:p>
            <a:pPr lvl="1"/>
            <a:r>
              <a:rPr lang="en-GB" dirty="0"/>
              <a:t>RHS of join point bindings</a:t>
            </a:r>
          </a:p>
          <a:p>
            <a:pPr lvl="1"/>
            <a:r>
              <a:rPr lang="en-GB" dirty="0"/>
              <a:t>as well as the body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99698FA-2F78-4F97-BEFA-E4E73216B17D}"/>
              </a:ext>
            </a:extLst>
          </p:cNvPr>
          <p:cNvCxnSpPr>
            <a:cxnSpLocks/>
          </p:cNvCxnSpPr>
          <p:nvPr/>
        </p:nvCxnSpPr>
        <p:spPr>
          <a:xfrm flipV="1">
            <a:off x="5543550" y="2661557"/>
            <a:ext cx="3265714" cy="2098222"/>
          </a:xfrm>
          <a:prstGeom prst="bentConnector3">
            <a:avLst>
              <a:gd name="adj1" fmla="val 9975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956268C-289F-4BA5-B8A4-E3CB465F2ADA}"/>
              </a:ext>
            </a:extLst>
          </p:cNvPr>
          <p:cNvCxnSpPr>
            <a:cxnSpLocks/>
          </p:cNvCxnSpPr>
          <p:nvPr/>
        </p:nvCxnSpPr>
        <p:spPr>
          <a:xfrm flipV="1">
            <a:off x="4340679" y="2661557"/>
            <a:ext cx="5766707" cy="2464463"/>
          </a:xfrm>
          <a:prstGeom prst="bentConnector3">
            <a:avLst>
              <a:gd name="adj1" fmla="val 9983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51FBF2-D8F4-4A42-972A-73B7D017742E}"/>
              </a:ext>
            </a:extLst>
          </p:cNvPr>
          <p:cNvCxnSpPr>
            <a:cxnSpLocks/>
          </p:cNvCxnSpPr>
          <p:nvPr/>
        </p:nvCxnSpPr>
        <p:spPr>
          <a:xfrm flipH="1" flipV="1">
            <a:off x="1257300" y="2481943"/>
            <a:ext cx="963387" cy="14607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9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45D44-7FF8-C582-69C0-A41C959B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9C085-B081-72E0-0878-F34796B89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8214" r="16190" b="52381"/>
          <a:stretch/>
        </p:blipFill>
        <p:spPr>
          <a:xfrm>
            <a:off x="1854316" y="343073"/>
            <a:ext cx="1885950" cy="270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945C9-6041-E16E-4054-BD787B1877E1}"/>
              </a:ext>
            </a:extLst>
          </p:cNvPr>
          <p:cNvSpPr txBox="1"/>
          <p:nvPr/>
        </p:nvSpPr>
        <p:spPr>
          <a:xfrm>
            <a:off x="152556" y="1125896"/>
            <a:ext cx="181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Contuation</a:t>
            </a:r>
            <a:r>
              <a:rPr lang="en-GB" b="1" dirty="0"/>
              <a:t> passing style (CPS)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clever, but complicated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6B093-9B3B-AD92-09C0-3793A165B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9" t="16880" r="10849" b="31905"/>
          <a:stretch/>
        </p:blipFill>
        <p:spPr>
          <a:xfrm>
            <a:off x="1850235" y="3638324"/>
            <a:ext cx="3175908" cy="2822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5DB50-7B9A-A0E5-EBF3-93201E85D0A6}"/>
              </a:ext>
            </a:extLst>
          </p:cNvPr>
          <p:cNvSpPr txBox="1"/>
          <p:nvPr/>
        </p:nvSpPr>
        <p:spPr>
          <a:xfrm>
            <a:off x="189137" y="4572000"/>
            <a:ext cx="150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Direct style</a:t>
            </a:r>
            <a:r>
              <a:rPr lang="en-GB" dirty="0"/>
              <a:t>: simple,</a:t>
            </a:r>
            <a:br>
              <a:rPr lang="en-GB" dirty="0"/>
            </a:br>
            <a:r>
              <a:rPr lang="en-GB" dirty="0"/>
              <a:t>but misses some tricks</a:t>
            </a:r>
          </a:p>
        </p:txBody>
      </p:sp>
      <p:pic>
        <p:nvPicPr>
          <p:cNvPr id="15" name="Picture 14" descr="A monkey covering his face with his hands&#10;&#10;AI-generated content may be incorrect.">
            <a:extLst>
              <a:ext uri="{FF2B5EF4-FFF2-40B4-BE49-F238E27FC236}">
                <a16:creationId xmlns:a16="http://schemas.microsoft.com/office/drawing/2014/main" id="{D272E40E-A41C-24D9-5D86-A0E04767E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6648"/>
          <a:stretch>
            <a:fillRect/>
          </a:stretch>
        </p:blipFill>
        <p:spPr>
          <a:xfrm>
            <a:off x="5601344" y="3798679"/>
            <a:ext cx="1838379" cy="16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0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01" t="73480" r="38308" b="16889"/>
          <a:stretch/>
        </p:blipFill>
        <p:spPr>
          <a:xfrm>
            <a:off x="865414" y="1436916"/>
            <a:ext cx="9903279" cy="1159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19521B-E190-4C75-AF46-74F5F8681C5C}"/>
              </a:ext>
            </a:extLst>
          </p:cNvPr>
          <p:cNvSpPr txBox="1"/>
          <p:nvPr/>
        </p:nvSpPr>
        <p:spPr>
          <a:xfrm>
            <a:off x="679827" y="3786751"/>
            <a:ext cx="46943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(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B1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in 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Nothing -&gt; B2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D4437-8475-4E6C-9DCD-AD01874FFF17}"/>
              </a:ext>
            </a:extLst>
          </p:cNvPr>
          <p:cNvSpPr txBox="1"/>
          <p:nvPr/>
        </p:nvSpPr>
        <p:spPr>
          <a:xfrm>
            <a:off x="7021484" y="3595819"/>
            <a:ext cx="415384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B1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False -&gt; R2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 x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Nothing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503565-6FA8-4FFF-977B-7C89028FA0E4}"/>
              </a:ext>
            </a:extLst>
          </p:cNvPr>
          <p:cNvSpPr/>
          <p:nvPr/>
        </p:nvSpPr>
        <p:spPr>
          <a:xfrm>
            <a:off x="5698671" y="4441371"/>
            <a:ext cx="1061358" cy="621339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0FEFF07-5B40-4873-8A58-5FD495B09CEA}"/>
              </a:ext>
            </a:extLst>
          </p:cNvPr>
          <p:cNvSpPr/>
          <p:nvPr/>
        </p:nvSpPr>
        <p:spPr>
          <a:xfrm rot="21118215" flipH="1">
            <a:off x="10084705" y="3320695"/>
            <a:ext cx="1809325" cy="550247"/>
          </a:xfrm>
          <a:prstGeom prst="rightArrow">
            <a:avLst>
              <a:gd name="adj1" fmla="val 50000"/>
              <a:gd name="adj2" fmla="val 52967"/>
            </a:avLst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omic Sans MS" pitchFamily="66" charset="0"/>
              </a:rPr>
              <a:t>Here!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584F180-E2F4-4162-AB6E-6F22CC51F964}"/>
              </a:ext>
            </a:extLst>
          </p:cNvPr>
          <p:cNvSpPr/>
          <p:nvPr/>
        </p:nvSpPr>
        <p:spPr>
          <a:xfrm rot="21118215" flipH="1">
            <a:off x="10697237" y="4719067"/>
            <a:ext cx="1280764" cy="550247"/>
          </a:xfrm>
          <a:prstGeom prst="rightArrow">
            <a:avLst>
              <a:gd name="adj1" fmla="val 50000"/>
              <a:gd name="adj2" fmla="val 52967"/>
            </a:avLst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omic Sans MS" pitchFamily="66" charset="0"/>
              </a:rPr>
              <a:t>And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ACE020-B5FE-05EF-967C-E04E2B73C935}"/>
              </a:ext>
            </a:extLst>
          </p:cNvPr>
          <p:cNvSpPr txBox="1">
            <a:spLocks/>
          </p:cNvSpPr>
          <p:nvPr/>
        </p:nvSpPr>
        <p:spPr>
          <a:xfrm>
            <a:off x="609600" y="90481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Optimising transformations for join points</a:t>
            </a:r>
          </a:p>
        </p:txBody>
      </p:sp>
    </p:spTree>
    <p:extLst>
      <p:ext uri="{BB962C8B-B14F-4D97-AF65-F5344CB8AC3E}">
        <p14:creationId xmlns:p14="http://schemas.microsoft.com/office/powerpoint/2010/main" val="3389470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7764" y="2383299"/>
            <a:ext cx="10972800" cy="2366682"/>
          </a:xfrm>
        </p:spPr>
        <p:txBody>
          <a:bodyPr/>
          <a:lstStyle/>
          <a:p>
            <a:r>
              <a:rPr lang="en-GB" dirty="0"/>
              <a:t>Discard E altogether at jumps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041C-10D7-41B8-A884-970E47BC9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2" t="88203" r="46066" b="6507"/>
          <a:stretch/>
        </p:blipFill>
        <p:spPr>
          <a:xfrm>
            <a:off x="1216479" y="1396094"/>
            <a:ext cx="8164285" cy="636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905E3-77B0-4EA3-A5A0-283AD3772119}"/>
              </a:ext>
            </a:extLst>
          </p:cNvPr>
          <p:cNvSpPr txBox="1"/>
          <p:nvPr/>
        </p:nvSpPr>
        <p:spPr>
          <a:xfrm>
            <a:off x="679827" y="3786751"/>
            <a:ext cx="469437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case (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B1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in 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Just x 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Nothing -&gt; B2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False -&gt; 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0279C-700A-48AE-B308-D19C2C851CBE}"/>
              </a:ext>
            </a:extLst>
          </p:cNvPr>
          <p:cNvSpPr txBox="1"/>
          <p:nvPr/>
        </p:nvSpPr>
        <p:spPr>
          <a:xfrm>
            <a:off x="7021484" y="3595819"/>
            <a:ext cx="415384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 =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B1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False -&gt; R2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 x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Nothing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case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B2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True  -&gt; R1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False -&gt; R2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74AC38-619D-4281-8534-E59B53521578}"/>
              </a:ext>
            </a:extLst>
          </p:cNvPr>
          <p:cNvSpPr/>
          <p:nvPr/>
        </p:nvSpPr>
        <p:spPr>
          <a:xfrm rot="21118215" flipH="1">
            <a:off x="9671048" y="4388790"/>
            <a:ext cx="1809325" cy="550247"/>
          </a:xfrm>
          <a:prstGeom prst="rightArrow">
            <a:avLst>
              <a:gd name="adj1" fmla="val 50000"/>
              <a:gd name="adj2" fmla="val 52967"/>
            </a:avLst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omic Sans MS" pitchFamily="66" charset="0"/>
              </a:rPr>
              <a:t>Here!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514156-14F9-467A-A5F0-95D6D6148A2C}"/>
              </a:ext>
            </a:extLst>
          </p:cNvPr>
          <p:cNvSpPr/>
          <p:nvPr/>
        </p:nvSpPr>
        <p:spPr>
          <a:xfrm>
            <a:off x="5698671" y="4441371"/>
            <a:ext cx="1061358" cy="621339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E4B86-E6B0-2FEE-CE34-8250FB24A88A}"/>
              </a:ext>
            </a:extLst>
          </p:cNvPr>
          <p:cNvSpPr txBox="1">
            <a:spLocks/>
          </p:cNvSpPr>
          <p:nvPr/>
        </p:nvSpPr>
        <p:spPr>
          <a:xfrm>
            <a:off x="720319" y="7559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Optimising transformations for join points</a:t>
            </a:r>
          </a:p>
        </p:txBody>
      </p:sp>
    </p:spTree>
    <p:extLst>
      <p:ext uri="{BB962C8B-B14F-4D97-AF65-F5344CB8AC3E}">
        <p14:creationId xmlns:p14="http://schemas.microsoft.com/office/powerpoint/2010/main" val="2493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07BE8-E517-A158-29C1-0277F8DCF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8DB028-6061-3699-9050-5A64A124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81" y="2592883"/>
            <a:ext cx="10972800" cy="2366682"/>
          </a:xfrm>
        </p:spPr>
        <p:txBody>
          <a:bodyPr/>
          <a:lstStyle/>
          <a:p>
            <a:r>
              <a:rPr lang="en-GB" dirty="0"/>
              <a:t>Perfect fit with GHC’s Mighty Simplifier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1C531-8CDA-534E-3F86-971667913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2" t="88203" r="46066" b="6507"/>
          <a:stretch/>
        </p:blipFill>
        <p:spPr>
          <a:xfrm>
            <a:off x="1198239" y="1784701"/>
            <a:ext cx="8164285" cy="636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C11C9-9F95-4400-D145-2D90CB38A772}"/>
              </a:ext>
            </a:extLst>
          </p:cNvPr>
          <p:cNvSpPr txBox="1"/>
          <p:nvPr/>
        </p:nvSpPr>
        <p:spPr>
          <a:xfrm>
            <a:off x="453619" y="3441031"/>
            <a:ext cx="6735121" cy="175432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Env -&gt; Expr -&gt;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SimplM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Expr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(App fun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</a:t>
            </a:r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f (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ApplyTo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(Case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scrut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alts)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</a:t>
            </a:r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scrut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alts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DD0BF-F561-AFE6-6F2A-CEC2ACE21040}"/>
              </a:ext>
            </a:extLst>
          </p:cNvPr>
          <p:cNvSpPr txBox="1"/>
          <p:nvPr/>
        </p:nvSpPr>
        <p:spPr>
          <a:xfrm>
            <a:off x="453619" y="5482528"/>
            <a:ext cx="5236385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data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= Stop</a:t>
            </a:r>
          </a:p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|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ApplyTo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Env Expr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endParaRPr lang="en-GB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| Select Env [Alt]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endParaRPr lang="en-GB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| ... </a:t>
            </a:r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2DC3D-F66F-7EC0-FF50-617C0D8ECD70}"/>
              </a:ext>
            </a:extLst>
          </p:cNvPr>
          <p:cNvSpPr txBox="1">
            <a:spLocks/>
          </p:cNvSpPr>
          <p:nvPr/>
        </p:nvSpPr>
        <p:spPr>
          <a:xfrm>
            <a:off x="720319" y="7559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Optimising transformations for join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2681B-7AE1-CE5B-21E7-F07A831C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1" t="78066" r="38308" b="16889"/>
          <a:stretch>
            <a:fillRect/>
          </a:stretch>
        </p:blipFill>
        <p:spPr>
          <a:xfrm>
            <a:off x="1036053" y="1126715"/>
            <a:ext cx="9903279" cy="607290"/>
          </a:xfrm>
          <a:prstGeom prst="rect">
            <a:avLst/>
          </a:prstGeom>
        </p:spPr>
      </p:pic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FD87462A-E48C-5D67-35C2-BBF1682C2EF3}"/>
              </a:ext>
            </a:extLst>
          </p:cNvPr>
          <p:cNvSpPr/>
          <p:nvPr/>
        </p:nvSpPr>
        <p:spPr>
          <a:xfrm>
            <a:off x="7722436" y="5273549"/>
            <a:ext cx="2793793" cy="919401"/>
          </a:xfrm>
          <a:prstGeom prst="wedgeRoundRectCallout">
            <a:avLst>
              <a:gd name="adj1" fmla="val -137782"/>
              <a:gd name="adj2" fmla="val 52088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is just a zipper!</a:t>
            </a:r>
          </a:p>
        </p:txBody>
      </p:sp>
      <p:sp>
        <p:nvSpPr>
          <p:cNvPr id="11" name="Rounded Rectangular Callout 12">
            <a:extLst>
              <a:ext uri="{FF2B5EF4-FFF2-40B4-BE49-F238E27FC236}">
                <a16:creationId xmlns:a16="http://schemas.microsoft.com/office/drawing/2014/main" id="{7465B46C-E1F9-0CAA-8274-CBC54C3C480A}"/>
              </a:ext>
            </a:extLst>
          </p:cNvPr>
          <p:cNvSpPr/>
          <p:nvPr/>
        </p:nvSpPr>
        <p:spPr>
          <a:xfrm>
            <a:off x="9022700" y="2278899"/>
            <a:ext cx="2793793" cy="1736646"/>
          </a:xfrm>
          <a:prstGeom prst="wedgeRoundRectCallout">
            <a:avLst>
              <a:gd name="adj1" fmla="val -42379"/>
              <a:gd name="adj2" fmla="val 114263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directly implements the “E” in the above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LaTex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5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9051-6021-347F-436F-D1D02533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4608AE-8294-4001-64BE-634441F5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81" y="2592883"/>
            <a:ext cx="10972800" cy="2366682"/>
          </a:xfrm>
        </p:spPr>
        <p:txBody>
          <a:bodyPr/>
          <a:lstStyle/>
          <a:p>
            <a:r>
              <a:rPr lang="en-GB" dirty="0"/>
              <a:t>Perfect fit with GHC’s Mighty Simplifier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4E855-6A58-5034-8225-D0C58987E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2" t="88203" r="46066" b="6507"/>
          <a:stretch/>
        </p:blipFill>
        <p:spPr>
          <a:xfrm>
            <a:off x="1198239" y="1784701"/>
            <a:ext cx="8164285" cy="636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0683E-9A8D-D1BF-E943-E86F006F27F4}"/>
              </a:ext>
            </a:extLst>
          </p:cNvPr>
          <p:cNvSpPr txBox="1"/>
          <p:nvPr/>
        </p:nvSpPr>
        <p:spPr>
          <a:xfrm>
            <a:off x="453619" y="3460625"/>
            <a:ext cx="6735121" cy="20313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Env -&gt; Expr -&gt;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SimplM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Expr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(Let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NonRec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body)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cont</a:t>
            </a:r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|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isJoinId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Let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NonRec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simplExpr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env body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D64B0-540A-307E-7ECD-56C14C298940}"/>
              </a:ext>
            </a:extLst>
          </p:cNvPr>
          <p:cNvSpPr txBox="1">
            <a:spLocks/>
          </p:cNvSpPr>
          <p:nvPr/>
        </p:nvSpPr>
        <p:spPr>
          <a:xfrm>
            <a:off x="720319" y="7559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Optimising transformations for join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61163-C3D0-6784-238D-F210043CF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1" t="78066" r="38308" b="16889"/>
          <a:stretch>
            <a:fillRect/>
          </a:stretch>
        </p:blipFill>
        <p:spPr>
          <a:xfrm>
            <a:off x="1036053" y="1126715"/>
            <a:ext cx="9903279" cy="607290"/>
          </a:xfrm>
          <a:prstGeom prst="rect">
            <a:avLst/>
          </a:prstGeom>
        </p:spPr>
      </p:pic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1066F8B7-B716-8FCF-1996-DA70AB0415C7}"/>
              </a:ext>
            </a:extLst>
          </p:cNvPr>
          <p:cNvSpPr/>
          <p:nvPr/>
        </p:nvSpPr>
        <p:spPr>
          <a:xfrm>
            <a:off x="8490532" y="3270792"/>
            <a:ext cx="2793793" cy="1328023"/>
          </a:xfrm>
          <a:prstGeom prst="wedgeRoundRectCallout">
            <a:avLst>
              <a:gd name="adj1" fmla="val -114965"/>
              <a:gd name="adj2" fmla="val 28874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The rules turn straight into code</a:t>
            </a:r>
          </a:p>
        </p:txBody>
      </p:sp>
    </p:spTree>
    <p:extLst>
      <p:ext uri="{BB962C8B-B14F-4D97-AF65-F5344CB8AC3E}">
        <p14:creationId xmlns:p14="http://schemas.microsoft.com/office/powerpoint/2010/main" val="399503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1FBD-E9D2-F71E-66D6-186B1A1B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6C798B-4642-4529-36DF-84C6F98306BC}"/>
              </a:ext>
            </a:extLst>
          </p:cNvPr>
          <p:cNvSpPr txBox="1"/>
          <p:nvPr/>
        </p:nvSpPr>
        <p:spPr>
          <a:xfrm>
            <a:off x="453619" y="1229137"/>
            <a:ext cx="433783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(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:: Int -&gt; Char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j x = chr (x+1)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case v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True  -&gt; j 4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False -&gt; j 88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‘x’ -&gt; “hello”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_   -&gt; “goodbye”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76110-FCD6-8D15-6A19-23E0A6E94E13}"/>
              </a:ext>
            </a:extLst>
          </p:cNvPr>
          <p:cNvSpPr txBox="1">
            <a:spLocks/>
          </p:cNvSpPr>
          <p:nvPr/>
        </p:nvSpPr>
        <p:spPr>
          <a:xfrm>
            <a:off x="720319" y="7559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FD022-ECD2-BFC3-803B-C08AEC36F09B}"/>
              </a:ext>
            </a:extLst>
          </p:cNvPr>
          <p:cNvSpPr txBox="1"/>
          <p:nvPr/>
        </p:nvSpPr>
        <p:spPr>
          <a:xfrm>
            <a:off x="402238" y="4354643"/>
            <a:ext cx="433783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:: Int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j x = case chr (x+1) of 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‘x’ -&gt; “hello”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_   -&gt; “goodbye”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v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j 4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j 88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1E909F-EE70-CD46-DE4D-05DEF9CF1F1F}"/>
              </a:ext>
            </a:extLst>
          </p:cNvPr>
          <p:cNvSpPr/>
          <p:nvPr/>
        </p:nvSpPr>
        <p:spPr>
          <a:xfrm rot="5400000">
            <a:off x="1950414" y="3496883"/>
            <a:ext cx="574863" cy="621339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ounded Rectangular Callout 12">
            <a:extLst>
              <a:ext uri="{FF2B5EF4-FFF2-40B4-BE49-F238E27FC236}">
                <a16:creationId xmlns:a16="http://schemas.microsoft.com/office/drawing/2014/main" id="{7C807F86-9A5E-3CC8-9BB0-D654B15F54BD}"/>
              </a:ext>
            </a:extLst>
          </p:cNvPr>
          <p:cNvSpPr/>
          <p:nvPr/>
        </p:nvSpPr>
        <p:spPr>
          <a:xfrm>
            <a:off x="6134864" y="727018"/>
            <a:ext cx="2793793" cy="1328023"/>
          </a:xfrm>
          <a:prstGeom prst="wedgeRoundRectCallout">
            <a:avLst>
              <a:gd name="adj1" fmla="val -112908"/>
              <a:gd name="adj2" fmla="val 5661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GHC’s Core language is statically typed</a:t>
            </a: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B48AB371-4E81-2180-72E9-9C067D718F51}"/>
              </a:ext>
            </a:extLst>
          </p:cNvPr>
          <p:cNvSpPr/>
          <p:nvPr/>
        </p:nvSpPr>
        <p:spPr>
          <a:xfrm>
            <a:off x="5141216" y="3297448"/>
            <a:ext cx="2793793" cy="919401"/>
          </a:xfrm>
          <a:prstGeom prst="wedgeRoundRectCallout">
            <a:avLst>
              <a:gd name="adj1" fmla="val -108793"/>
              <a:gd name="adj2" fmla="val 85138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No!  The type has changed</a:t>
            </a:r>
          </a:p>
        </p:txBody>
      </p:sp>
    </p:spTree>
    <p:extLst>
      <p:ext uri="{BB962C8B-B14F-4D97-AF65-F5344CB8AC3E}">
        <p14:creationId xmlns:p14="http://schemas.microsoft.com/office/powerpoint/2010/main" val="34706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0BAF-1347-B62C-8CF4-10751DFE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A12933-F510-87BB-CE2F-56A3107B99A3}"/>
              </a:ext>
            </a:extLst>
          </p:cNvPr>
          <p:cNvSpPr txBox="1"/>
          <p:nvPr/>
        </p:nvSpPr>
        <p:spPr>
          <a:xfrm>
            <a:off x="453619" y="1229137"/>
            <a:ext cx="433783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 (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:: Int -&gt; Char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j x = chr (x+1)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case v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True  -&gt; j 4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False -&gt; j 88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of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‘x’ -&gt; “hello”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_   -&gt; “goodbye”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7188D-472B-FDED-F9E3-2D799BD8D6BC}"/>
              </a:ext>
            </a:extLst>
          </p:cNvPr>
          <p:cNvSpPr txBox="1">
            <a:spLocks/>
          </p:cNvSpPr>
          <p:nvPr/>
        </p:nvSpPr>
        <p:spPr>
          <a:xfrm>
            <a:off x="720319" y="75596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But not quite…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3F11A-69E6-02A3-2B23-2475BA54A182}"/>
              </a:ext>
            </a:extLst>
          </p:cNvPr>
          <p:cNvSpPr txBox="1"/>
          <p:nvPr/>
        </p:nvSpPr>
        <p:spPr>
          <a:xfrm>
            <a:off x="402238" y="4354643"/>
            <a:ext cx="433783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:: Int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j x = case chr (x+1) of </a:t>
            </a:r>
          </a:p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‘x’ -&gt; “hello”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_   -&gt; “goodbye”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v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j 4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j 88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472EEF-D37C-7A8D-3A6E-685B13E93B9C}"/>
              </a:ext>
            </a:extLst>
          </p:cNvPr>
          <p:cNvSpPr/>
          <p:nvPr/>
        </p:nvSpPr>
        <p:spPr>
          <a:xfrm rot="5400000">
            <a:off x="1950414" y="3496883"/>
            <a:ext cx="574863" cy="621339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56052C-2D1F-E573-0CD9-7BF22667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089" y="931459"/>
            <a:ext cx="5923533" cy="4251883"/>
          </a:xfrm>
        </p:spPr>
        <p:txBody>
          <a:bodyPr>
            <a:normAutofit/>
          </a:bodyPr>
          <a:lstStyle/>
          <a:p>
            <a:r>
              <a:rPr lang="en-GB" dirty="0"/>
              <a:t>The type of a join point changes when you push a continuation into it (of course)</a:t>
            </a:r>
          </a:p>
          <a:p>
            <a:r>
              <a:rPr lang="en-GB" dirty="0"/>
              <a:t>The return type of a join point must not mention quantified type variables</a:t>
            </a:r>
          </a:p>
          <a:p>
            <a:r>
              <a:rPr lang="en-GB" dirty="0"/>
              <a:t>See the paper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1D051-545F-2110-2FE0-AA0791CE271E}"/>
              </a:ext>
            </a:extLst>
          </p:cNvPr>
          <p:cNvSpPr txBox="1"/>
          <p:nvPr/>
        </p:nvSpPr>
        <p:spPr>
          <a:xfrm>
            <a:off x="7174894" y="4981659"/>
            <a:ext cx="433783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::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a. a-&gt;a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j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a:Type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x:a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= …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v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True  -&gt; j Int 4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False -&gt; j Int 88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ounded Rectangular Callout 12">
            <a:extLst>
              <a:ext uri="{FF2B5EF4-FFF2-40B4-BE49-F238E27FC236}">
                <a16:creationId xmlns:a16="http://schemas.microsoft.com/office/drawing/2014/main" id="{EF7687BE-D85C-C652-42F3-39F2384D15C8}"/>
              </a:ext>
            </a:extLst>
          </p:cNvPr>
          <p:cNvSpPr/>
          <p:nvPr/>
        </p:nvSpPr>
        <p:spPr>
          <a:xfrm>
            <a:off x="8762240" y="3632387"/>
            <a:ext cx="2793793" cy="510778"/>
          </a:xfrm>
          <a:prstGeom prst="wedgeRoundRectCallout">
            <a:avLst>
              <a:gd name="adj1" fmla="val -24444"/>
              <a:gd name="adj2" fmla="val 20278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Not allowed</a:t>
            </a:r>
          </a:p>
        </p:txBody>
      </p:sp>
    </p:spTree>
    <p:extLst>
      <p:ext uri="{BB962C8B-B14F-4D97-AF65-F5344CB8AC3E}">
        <p14:creationId xmlns:p14="http://schemas.microsoft.com/office/powerpoint/2010/main" val="3538646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599"/>
            <a:ext cx="9448800" cy="2532321"/>
          </a:xfrm>
        </p:spPr>
        <p:txBody>
          <a:bodyPr/>
          <a:lstStyle/>
          <a:p>
            <a:r>
              <a:rPr lang="en-GB" dirty="0"/>
              <a:t>Recursive join points</a:t>
            </a:r>
            <a:br>
              <a:rPr lang="en-GB" dirty="0"/>
            </a:br>
            <a:r>
              <a:rPr lang="en-GB" dirty="0"/>
              <a:t>and fusion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3305228"/>
            <a:ext cx="9448800" cy="15097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74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3" y="510417"/>
            <a:ext cx="2809461" cy="228299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Recursive join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739" y="388700"/>
            <a:ext cx="583527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last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[x]    -&gt;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x:xs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last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last blah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8271" y="4064590"/>
            <a:ext cx="10768153" cy="24975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Join points can be recursive </a:t>
            </a:r>
            <a:r>
              <a:rPr lang="en-GB" dirty="0"/>
              <a:t>=&gt; loop in control flow graph</a:t>
            </a:r>
          </a:p>
          <a:p>
            <a:r>
              <a:rPr lang="en-GB" dirty="0"/>
              <a:t>Easy, easy, easy.  Everything just works.  </a:t>
            </a:r>
          </a:p>
          <a:p>
            <a:r>
              <a:rPr lang="en-GB" dirty="0"/>
              <a:t>Including mutual recursion</a:t>
            </a:r>
          </a:p>
        </p:txBody>
      </p:sp>
      <p:sp>
        <p:nvSpPr>
          <p:cNvPr id="8" name="Down Arrow 9"/>
          <p:cNvSpPr/>
          <p:nvPr/>
        </p:nvSpPr>
        <p:spPr>
          <a:xfrm>
            <a:off x="4901444" y="1851000"/>
            <a:ext cx="481981" cy="48720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6F6B1-75FC-4D71-9C69-8833796569A9}"/>
              </a:ext>
            </a:extLst>
          </p:cNvPr>
          <p:cNvSpPr txBox="1"/>
          <p:nvPr/>
        </p:nvSpPr>
        <p:spPr>
          <a:xfrm>
            <a:off x="3259738" y="2426103"/>
            <a:ext cx="704359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last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case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of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[x]    -&gt;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x:xs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last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last blah</a:t>
            </a:r>
          </a:p>
        </p:txBody>
      </p:sp>
    </p:spTree>
    <p:extLst>
      <p:ext uri="{BB962C8B-B14F-4D97-AF65-F5344CB8AC3E}">
        <p14:creationId xmlns:p14="http://schemas.microsoft.com/office/powerpoint/2010/main" val="194521230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1" y="420450"/>
            <a:ext cx="2809461" cy="228299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Streams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741" y="202629"/>
            <a:ext cx="838291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Stream a where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Mk ::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s. s -&gt; (s-&gt;Step s a) -&gt; Stream a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Step s a = Done | Yield s a</a:t>
            </a:r>
          </a:p>
          <a:p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filterS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:: (a-&gt;Bool) -&gt; Stream a -&gt; Stream a</a:t>
            </a:r>
          </a:p>
          <a:p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filterS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 (Mk state step)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Mk state (\s. </a:t>
            </a:r>
            <a:r>
              <a:rPr lang="en-GB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letrec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step’ s 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case step s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Done -&gt; Done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Yield s’ x | p x       -&gt; Yield s’ x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      | otherwise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step’ s’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in step’ s)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9473" y="3874683"/>
            <a:ext cx="9987904" cy="2558015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step’ is recursive so filter2 will not fuse</a:t>
            </a:r>
          </a:p>
          <a:p>
            <a:r>
              <a:rPr lang="en-GB" sz="2400" dirty="0"/>
              <a:t>So (Leshchinskiy et al) add a Skip constructor to Step.</a:t>
            </a:r>
          </a:p>
          <a:p>
            <a:r>
              <a:rPr lang="en-GB" sz="2400" dirty="0"/>
              <a:t>But that leads to other Bad Things.</a:t>
            </a:r>
          </a:p>
          <a:p>
            <a:r>
              <a:rPr lang="en-GB" sz="2400" dirty="0">
                <a:solidFill>
                  <a:srgbClr val="FFC000"/>
                </a:solidFill>
              </a:rPr>
              <a:t>With join points</a:t>
            </a:r>
            <a:r>
              <a:rPr lang="en-GB" sz="2400" dirty="0"/>
              <a:t>: step’ is now inferred as a (recursive) join point, </a:t>
            </a:r>
            <a:br>
              <a:rPr lang="en-GB" sz="2400" dirty="0"/>
            </a:br>
            <a:r>
              <a:rPr lang="en-GB" sz="2400" dirty="0"/>
              <a:t>         		   so fusion just works without Skip.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4929" y="3819586"/>
            <a:ext cx="4045689" cy="646331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filter2 p q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filterS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 (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filterS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q </a:t>
            </a:r>
            <a:r>
              <a:rPr lang="en-GB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111479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1" y="420450"/>
            <a:ext cx="2809461" cy="228299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Stream</a:t>
            </a:r>
            <a:br>
              <a:rPr lang="en-GB" dirty="0"/>
            </a:br>
            <a:r>
              <a:rPr lang="en-GB" dirty="0"/>
              <a:t>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9739" y="202628"/>
            <a:ext cx="767584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step’ s = case step s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Done                   -&gt; Done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Yield s’ x | p x       -&gt; Yield s’ x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| otherwise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 step’ s’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in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step’ s</a:t>
            </a:r>
            <a:endParaRPr lang="en-GB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BLAH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740" y="2660384"/>
            <a:ext cx="767584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step’ s = case step s of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Done                  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Done      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 BLAH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Yield s’ x | p x       -&gt;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Yield s’ x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 BLAH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| otherwise -&gt;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 step’ s’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step’ s</a:t>
            </a:r>
            <a:endParaRPr lang="en-GB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Down Arrow 9"/>
          <p:cNvSpPr/>
          <p:nvPr/>
        </p:nvSpPr>
        <p:spPr>
          <a:xfrm>
            <a:off x="5645460" y="2065067"/>
            <a:ext cx="481981" cy="487204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7706" y="4841141"/>
            <a:ext cx="11018062" cy="1153541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GB" sz="3200" b="0" dirty="0"/>
              <a:t>Commuting conversions automatically work over loops!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3964736" y="260498"/>
            <a:ext cx="6237203" cy="1323753"/>
          </a:xfrm>
          <a:prstGeom prst="bracket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33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CPS or not to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/>
              <a:t>CPS is extremely cool, but</a:t>
            </a:r>
          </a:p>
          <a:p>
            <a:r>
              <a:rPr lang="en-GB" dirty="0"/>
              <a:t>CPS fixes order of evaluation</a:t>
            </a:r>
          </a:p>
          <a:p>
            <a:r>
              <a:rPr lang="en-GB" dirty="0"/>
              <a:t>Some transformations much harder </a:t>
            </a:r>
            <a:r>
              <a:rPr lang="en-GB" dirty="0" err="1"/>
              <a:t>e.g</a:t>
            </a:r>
            <a:endParaRPr lang="en-GB" dirty="0"/>
          </a:p>
          <a:p>
            <a:pPr lvl="1"/>
            <a:r>
              <a:rPr lang="en-GB" dirty="0"/>
              <a:t>Common subexpression elimination</a:t>
            </a:r>
          </a:p>
          <a:p>
            <a:pPr lvl="1"/>
            <a:r>
              <a:rPr lang="en-GB" dirty="0"/>
              <a:t>Rewrite rules     f (g x)  --&gt;  h x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68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DBCB-F94A-D653-2806-E2359908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lets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6465-3A30-EE16-A513-1A37DF32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2D6A5-DA53-C21B-DB72-6C67919E96BE}"/>
              </a:ext>
            </a:extLst>
          </p:cNvPr>
          <p:cNvSpPr txBox="1"/>
          <p:nvPr/>
        </p:nvSpPr>
        <p:spPr>
          <a:xfrm>
            <a:off x="609599" y="1487950"/>
            <a:ext cx="586957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letrec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 x = case x==0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True -&gt; 0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False -&gt; f (x-1)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1 + f y</a:t>
            </a:r>
          </a:p>
        </p:txBody>
      </p:sp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8634CA4C-096A-3C0C-0D54-8FFBC8D7AD9A}"/>
              </a:ext>
            </a:extLst>
          </p:cNvPr>
          <p:cNvSpPr/>
          <p:nvPr/>
        </p:nvSpPr>
        <p:spPr>
          <a:xfrm>
            <a:off x="7571181" y="1933898"/>
            <a:ext cx="2055823" cy="919401"/>
          </a:xfrm>
          <a:prstGeom prst="wedgeRoundRectCallout">
            <a:avLst>
              <a:gd name="adj1" fmla="val -97568"/>
              <a:gd name="adj2" fmla="val -34915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Not a join point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2AA95C1E-1346-34F0-AF0D-2CC50ED7CCA7}"/>
              </a:ext>
            </a:extLst>
          </p:cNvPr>
          <p:cNvSpPr/>
          <p:nvPr/>
        </p:nvSpPr>
        <p:spPr>
          <a:xfrm>
            <a:off x="4551918" y="3800391"/>
            <a:ext cx="2888685" cy="919401"/>
          </a:xfrm>
          <a:prstGeom prst="wedgeRoundRectCallout">
            <a:avLst>
              <a:gd name="adj1" fmla="val -118773"/>
              <a:gd name="adj2" fmla="val -150852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…because it is not tail-called</a:t>
            </a:r>
          </a:p>
        </p:txBody>
      </p:sp>
    </p:spTree>
    <p:extLst>
      <p:ext uri="{BB962C8B-B14F-4D97-AF65-F5344CB8AC3E}">
        <p14:creationId xmlns:p14="http://schemas.microsoft.com/office/powerpoint/2010/main" val="1859593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F48A-86D1-1513-120D-34D723FD8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9DEC-0ED9-AF18-1007-1C90F393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lets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12481-9274-ECA3-666A-23692417F47A}"/>
              </a:ext>
            </a:extLst>
          </p:cNvPr>
          <p:cNvSpPr txBox="1"/>
          <p:nvPr/>
        </p:nvSpPr>
        <p:spPr>
          <a:xfrm>
            <a:off x="609599" y="1487950"/>
            <a:ext cx="586957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letrec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 x = case x==0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True -&gt; 0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False -&gt; f (x-1)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1 + f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87A8C-DD68-932E-537D-8F46679EB0B1}"/>
              </a:ext>
            </a:extLst>
          </p:cNvPr>
          <p:cNvSpPr txBox="1"/>
          <p:nvPr/>
        </p:nvSpPr>
        <p:spPr>
          <a:xfrm>
            <a:off x="609599" y="4367875"/>
            <a:ext cx="691460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 + 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letrec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f x = case x==0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	True -&gt; 0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				False -&gt; f (x-1)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in f y</a:t>
            </a:r>
          </a:p>
        </p:txBody>
      </p:sp>
      <p:sp>
        <p:nvSpPr>
          <p:cNvPr id="6" name="Down Arrow 9">
            <a:extLst>
              <a:ext uri="{FF2B5EF4-FFF2-40B4-BE49-F238E27FC236}">
                <a16:creationId xmlns:a16="http://schemas.microsoft.com/office/drawing/2014/main" id="{DE91C647-7D5B-F85D-3C14-CE5B297999C0}"/>
              </a:ext>
            </a:extLst>
          </p:cNvPr>
          <p:cNvSpPr/>
          <p:nvPr/>
        </p:nvSpPr>
        <p:spPr>
          <a:xfrm>
            <a:off x="2635777" y="3256888"/>
            <a:ext cx="922545" cy="823948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ounded Rectangular Callout 12">
            <a:extLst>
              <a:ext uri="{FF2B5EF4-FFF2-40B4-BE49-F238E27FC236}">
                <a16:creationId xmlns:a16="http://schemas.microsoft.com/office/drawing/2014/main" id="{DB59CC13-B444-B4BA-1DF5-AC6C46ADE343}"/>
              </a:ext>
            </a:extLst>
          </p:cNvPr>
          <p:cNvSpPr/>
          <p:nvPr/>
        </p:nvSpPr>
        <p:spPr>
          <a:xfrm>
            <a:off x="7786283" y="4367875"/>
            <a:ext cx="2055823" cy="919401"/>
          </a:xfrm>
          <a:prstGeom prst="wedgeRoundRectCallout">
            <a:avLst>
              <a:gd name="adj1" fmla="val -121205"/>
              <a:gd name="adj2" fmla="val -24117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Now it is a join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188EA-0132-6FBC-E9D1-6B2BC4DF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931" y="1417638"/>
            <a:ext cx="5183342" cy="255801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Float bindings inwards, down to the call site</a:t>
            </a:r>
          </a:p>
          <a:p>
            <a:r>
              <a:rPr lang="en-GB" sz="2400" dirty="0"/>
              <a:t>This is good anyway: may avoid allocation</a:t>
            </a:r>
          </a:p>
          <a:p>
            <a:r>
              <a:rPr lang="en-GB" sz="2400" b="1" dirty="0"/>
              <a:t>And</a:t>
            </a:r>
            <a:r>
              <a:rPr lang="en-GB" sz="2400" dirty="0"/>
              <a:t> it may mean we get a join point =&gt; no allocation at all</a:t>
            </a:r>
          </a:p>
        </p:txBody>
      </p:sp>
    </p:spTree>
    <p:extLst>
      <p:ext uri="{BB962C8B-B14F-4D97-AF65-F5344CB8AC3E}">
        <p14:creationId xmlns:p14="http://schemas.microsoft.com/office/powerpoint/2010/main" val="4050218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599"/>
            <a:ext cx="9448800" cy="2532321"/>
          </a:xfrm>
        </p:spPr>
        <p:txBody>
          <a:bodyPr/>
          <a:lstStyle/>
          <a:p>
            <a:r>
              <a:rPr lang="en-GB" dirty="0"/>
              <a:t>Inlining and occurrence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3305228"/>
            <a:ext cx="9448800" cy="1509712"/>
          </a:xfrm>
        </p:spPr>
        <p:txBody>
          <a:bodyPr>
            <a:normAutofit/>
          </a:bodyPr>
          <a:lstStyle/>
          <a:p>
            <a:r>
              <a:rPr lang="en-GB" sz="4000" dirty="0"/>
              <a:t>GHC’s single most important optimisation decision</a:t>
            </a:r>
          </a:p>
        </p:txBody>
      </p:sp>
    </p:spTree>
    <p:extLst>
      <p:ext uri="{BB962C8B-B14F-4D97-AF65-F5344CB8AC3E}">
        <p14:creationId xmlns:p14="http://schemas.microsoft.com/office/powerpoint/2010/main" val="2149579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7DBB-BA36-43FD-BFB1-412F33D0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Inlining</a:t>
            </a:r>
            <a:r>
              <a:rPr lang="en-GB" dirty="0"/>
              <a:t> of join points: </a:t>
            </a:r>
            <a:br>
              <a:rPr lang="en-GB" dirty="0"/>
            </a:br>
            <a:r>
              <a:rPr lang="en-GB" dirty="0"/>
              <a:t>just like ordinary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CDDE-DA1C-43BB-A57C-C54A0543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3CEF9-1F52-4039-B0F6-065D286578A7}"/>
              </a:ext>
            </a:extLst>
          </p:cNvPr>
          <p:cNvSpPr txBox="1"/>
          <p:nvPr/>
        </p:nvSpPr>
        <p:spPr>
          <a:xfrm>
            <a:off x="1811079" y="2062716"/>
            <a:ext cx="404214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x = &lt;small&gt;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y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True  -&gt;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e1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False -&gt;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e2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D05B0-9DE3-4F8C-872D-4BBA64AD9C78}"/>
              </a:ext>
            </a:extLst>
          </p:cNvPr>
          <p:cNvSpPr txBox="1"/>
          <p:nvPr/>
        </p:nvSpPr>
        <p:spPr>
          <a:xfrm>
            <a:off x="1894367" y="4075814"/>
            <a:ext cx="39588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x = &lt;BIG&gt;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y of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True  -&gt; e1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False -&gt; </a:t>
            </a:r>
            <a:r>
              <a:rPr lang="en-GB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 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 e2</a:t>
            </a: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4353ED94-33A1-4E35-9B90-7F41FFD469D0}"/>
              </a:ext>
            </a:extLst>
          </p:cNvPr>
          <p:cNvSpPr/>
          <p:nvPr/>
        </p:nvSpPr>
        <p:spPr>
          <a:xfrm>
            <a:off x="6342401" y="2062716"/>
            <a:ext cx="2055823" cy="1328023"/>
          </a:xfrm>
          <a:prstGeom prst="wedgeRoundRectCallout">
            <a:avLst>
              <a:gd name="adj1" fmla="val -97568"/>
              <a:gd name="adj2" fmla="val -34915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Inline if &lt;small&gt; is small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AB925991-AC11-4106-BFF7-B51E3B1EF56C}"/>
              </a:ext>
            </a:extLst>
          </p:cNvPr>
          <p:cNvSpPr/>
          <p:nvPr/>
        </p:nvSpPr>
        <p:spPr>
          <a:xfrm>
            <a:off x="6967949" y="4075814"/>
            <a:ext cx="1617842" cy="1328023"/>
          </a:xfrm>
          <a:prstGeom prst="wedgeRoundRectCallout">
            <a:avLst>
              <a:gd name="adj1" fmla="val -164415"/>
              <a:gd name="adj2" fmla="val -33047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Inline if j is used only once</a:t>
            </a:r>
          </a:p>
        </p:txBody>
      </p:sp>
    </p:spTree>
    <p:extLst>
      <p:ext uri="{BB962C8B-B14F-4D97-AF65-F5344CB8AC3E}">
        <p14:creationId xmlns:p14="http://schemas.microsoft.com/office/powerpoint/2010/main" val="2103451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7DBB-BA36-43FD-BFB1-412F33D0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Inlining</a:t>
            </a:r>
            <a:r>
              <a:rPr lang="en-GB" dirty="0"/>
              <a:t> into join-point RHSs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CDDE-DA1C-43BB-A57C-C54A0543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3CEF9-1F52-4039-B0F6-065D286578A7}"/>
              </a:ext>
            </a:extLst>
          </p:cNvPr>
          <p:cNvSpPr txBox="1"/>
          <p:nvPr/>
        </p:nvSpPr>
        <p:spPr>
          <a:xfrm>
            <a:off x="769088" y="1706526"/>
            <a:ext cx="491064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v = f 22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x = …v…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…</a:t>
            </a: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4353ED94-33A1-4E35-9B90-7F41FFD469D0}"/>
              </a:ext>
            </a:extLst>
          </p:cNvPr>
          <p:cNvSpPr/>
          <p:nvPr/>
        </p:nvSpPr>
        <p:spPr>
          <a:xfrm>
            <a:off x="7097948" y="1756736"/>
            <a:ext cx="3865123" cy="1055608"/>
          </a:xfrm>
          <a:prstGeom prst="wedgeRoundRectCallout">
            <a:avLst>
              <a:gd name="adj1" fmla="val -112907"/>
              <a:gd name="adj2" fmla="val 11879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Can we inline v at its (unique) use site???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AB925991-AC11-4106-BFF7-B51E3B1EF56C}"/>
              </a:ext>
            </a:extLst>
          </p:cNvPr>
          <p:cNvSpPr/>
          <p:nvPr/>
        </p:nvSpPr>
        <p:spPr>
          <a:xfrm>
            <a:off x="197271" y="274638"/>
            <a:ext cx="1617842" cy="919401"/>
          </a:xfrm>
          <a:prstGeom prst="wedgeRoundRectCallout">
            <a:avLst>
              <a:gd name="adj1" fmla="val 95510"/>
              <a:gd name="adj2" fmla="val 10825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Build a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thunk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FC971-7C65-60ED-924F-195BA5409968}"/>
              </a:ext>
            </a:extLst>
          </p:cNvPr>
          <p:cNvSpPr txBox="1"/>
          <p:nvPr/>
        </p:nvSpPr>
        <p:spPr>
          <a:xfrm>
            <a:off x="1627962" y="5410511"/>
            <a:ext cx="656885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v = f 22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map (\x -&gt;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x+v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xs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ular Callout 12">
            <a:extLst>
              <a:ext uri="{FF2B5EF4-FFF2-40B4-BE49-F238E27FC236}">
                <a16:creationId xmlns:a16="http://schemas.microsoft.com/office/drawing/2014/main" id="{AAEFC7EA-E394-9510-A2C2-561FD13DDF64}"/>
              </a:ext>
            </a:extLst>
          </p:cNvPr>
          <p:cNvSpPr/>
          <p:nvPr/>
        </p:nvSpPr>
        <p:spPr>
          <a:xfrm>
            <a:off x="4195697" y="3447416"/>
            <a:ext cx="4617440" cy="1328023"/>
          </a:xfrm>
          <a:prstGeom prst="wedgeRoundRectCallout">
            <a:avLst>
              <a:gd name="adj1" fmla="val -28026"/>
              <a:gd name="adj2" fmla="val 129735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GHC is usually paranoid: don’t inline a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thunk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into the body of a lambda</a:t>
            </a:r>
          </a:p>
        </p:txBody>
      </p:sp>
    </p:spTree>
    <p:extLst>
      <p:ext uri="{BB962C8B-B14F-4D97-AF65-F5344CB8AC3E}">
        <p14:creationId xmlns:p14="http://schemas.microsoft.com/office/powerpoint/2010/main" val="2743576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7DBB-BA36-43FD-BFB1-412F33D0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Inlining</a:t>
            </a:r>
            <a:r>
              <a:rPr lang="en-GB" dirty="0"/>
              <a:t> into join point RHSs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CDDE-DA1C-43BB-A57C-C54A0543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3CEF9-1F52-4039-B0F6-065D286578A7}"/>
              </a:ext>
            </a:extLst>
          </p:cNvPr>
          <p:cNvSpPr txBox="1"/>
          <p:nvPr/>
        </p:nvSpPr>
        <p:spPr>
          <a:xfrm>
            <a:off x="769088" y="1706526"/>
            <a:ext cx="404214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v = f 22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x = …v…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…</a:t>
            </a: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id="{4353ED94-33A1-4E35-9B90-7F41FFD469D0}"/>
              </a:ext>
            </a:extLst>
          </p:cNvPr>
          <p:cNvSpPr/>
          <p:nvPr/>
        </p:nvSpPr>
        <p:spPr>
          <a:xfrm>
            <a:off x="6797749" y="1706526"/>
            <a:ext cx="3701902" cy="1328023"/>
          </a:xfrm>
          <a:prstGeom prst="wedgeRoundRectCallout">
            <a:avLst>
              <a:gd name="adj1" fmla="val -115077"/>
              <a:gd name="adj2" fmla="val 4538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Yes!  Inline v!  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Non-recursive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join points can only be called once!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038D1-119F-47DA-861A-E5A1054422D8}"/>
              </a:ext>
            </a:extLst>
          </p:cNvPr>
          <p:cNvSpPr txBox="1"/>
          <p:nvPr/>
        </p:nvSpPr>
        <p:spPr>
          <a:xfrm>
            <a:off x="769088" y="4889914"/>
            <a:ext cx="452061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j x = …(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 22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)…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…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AF6088A-8A48-41ED-A088-F22172AF23A7}"/>
              </a:ext>
            </a:extLst>
          </p:cNvPr>
          <p:cNvSpPr/>
          <p:nvPr/>
        </p:nvSpPr>
        <p:spPr>
          <a:xfrm>
            <a:off x="2365744" y="3413051"/>
            <a:ext cx="893135" cy="1281223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0A98545A-9918-91A9-B64C-67111899FBF9}"/>
              </a:ext>
            </a:extLst>
          </p:cNvPr>
          <p:cNvSpPr/>
          <p:nvPr/>
        </p:nvSpPr>
        <p:spPr>
          <a:xfrm>
            <a:off x="6974204" y="4346654"/>
            <a:ext cx="3701902" cy="2145268"/>
          </a:xfrm>
          <a:prstGeom prst="wedgeRoundRectCallout">
            <a:avLst>
              <a:gd name="adj1" fmla="val -29938"/>
              <a:gd name="adj2" fmla="val -10837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All we have to do is to teach the occurrence analyser that a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non-recursive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join-point lambda is “one-shot”</a:t>
            </a:r>
          </a:p>
        </p:txBody>
      </p:sp>
    </p:spTree>
    <p:extLst>
      <p:ext uri="{BB962C8B-B14F-4D97-AF65-F5344CB8AC3E}">
        <p14:creationId xmlns:p14="http://schemas.microsoft.com/office/powerpoint/2010/main" val="3908921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D01C-E526-65DC-7C89-316A36EC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tricky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9CE6D-1F8A-A479-53CB-531BB0B9B7DF}"/>
              </a:ext>
            </a:extLst>
          </p:cNvPr>
          <p:cNvSpPr txBox="1"/>
          <p:nvPr/>
        </p:nvSpPr>
        <p:spPr>
          <a:xfrm>
            <a:off x="609600" y="1380403"/>
            <a:ext cx="565116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let v = SMALL                  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 case x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A -&gt;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B -&gt;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C -&gt;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b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D -&gt; []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B3AC0-A213-BF98-AA15-71C40CF6EC72}"/>
              </a:ext>
            </a:extLst>
          </p:cNvPr>
          <p:cNvSpPr txBox="1"/>
          <p:nvPr/>
        </p:nvSpPr>
        <p:spPr>
          <a:xfrm>
            <a:off x="609600" y="4534683"/>
            <a:ext cx="619003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x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A -&gt; case SMALL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B -&gt; case SMALL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C -&gt; case SMALL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b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D -&gt; []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B27947F-E67F-18F8-51D6-FCE49757CFDC}"/>
              </a:ext>
            </a:extLst>
          </p:cNvPr>
          <p:cNvSpPr/>
          <p:nvPr/>
        </p:nvSpPr>
        <p:spPr>
          <a:xfrm>
            <a:off x="2365744" y="3413052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B6AE7747-EB29-D975-D7B7-F11D11155FCC}"/>
              </a:ext>
            </a:extLst>
          </p:cNvPr>
          <p:cNvSpPr/>
          <p:nvPr/>
        </p:nvSpPr>
        <p:spPr>
          <a:xfrm>
            <a:off x="4013757" y="3538606"/>
            <a:ext cx="2516443" cy="510778"/>
          </a:xfrm>
          <a:prstGeom prst="wedgeRoundRectCallout">
            <a:avLst>
              <a:gd name="adj1" fmla="val -47732"/>
              <a:gd name="adj2" fmla="val 207428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GHC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inlines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C822B0-4CEC-D3A1-A05C-1E339A43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634" y="1510244"/>
            <a:ext cx="4967278" cy="4341916"/>
          </a:xfrm>
        </p:spPr>
        <p:txBody>
          <a:bodyPr>
            <a:normAutofit fontScale="92500"/>
          </a:bodyPr>
          <a:lstStyle/>
          <a:p>
            <a:r>
              <a:rPr lang="en-GB" dirty="0"/>
              <a:t>v occurs 3 times...</a:t>
            </a:r>
          </a:p>
          <a:p>
            <a:r>
              <a:rPr lang="en-GB" dirty="0"/>
              <a:t>...but is only evaluated once</a:t>
            </a:r>
          </a:p>
          <a:p>
            <a:r>
              <a:rPr lang="en-GB" dirty="0"/>
              <a:t>RHS is small so duplication is acceptable</a:t>
            </a:r>
          </a:p>
          <a:p>
            <a:r>
              <a:rPr lang="en-GB" dirty="0"/>
              <a:t>Inlining avoids a </a:t>
            </a:r>
            <a:r>
              <a:rPr lang="en-GB" dirty="0" err="1"/>
              <a:t>thunk</a:t>
            </a:r>
            <a:r>
              <a:rPr lang="en-GB" dirty="0"/>
              <a:t> allocation</a:t>
            </a:r>
          </a:p>
          <a:p>
            <a:r>
              <a:rPr lang="en-GB" dirty="0"/>
              <a:t>Occurrence analyser discovers this info about v</a:t>
            </a:r>
          </a:p>
        </p:txBody>
      </p:sp>
    </p:spTree>
    <p:extLst>
      <p:ext uri="{BB962C8B-B14F-4D97-AF65-F5344CB8AC3E}">
        <p14:creationId xmlns:p14="http://schemas.microsoft.com/office/powerpoint/2010/main" val="1765412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4301-7106-1931-A0F0-15C262A7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41F1-4292-6056-1279-3ADA6FD9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Same again, with join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35EE1-6987-2D79-FAEA-6D9F0EF220FB}"/>
              </a:ext>
            </a:extLst>
          </p:cNvPr>
          <p:cNvSpPr txBox="1"/>
          <p:nvPr/>
        </p:nvSpPr>
        <p:spPr>
          <a:xfrm>
            <a:off x="609600" y="1380403"/>
            <a:ext cx="56511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v = SMALL in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=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x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A -&gt; j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B -&gt; j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C -&gt;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b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D -&gt; [] 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92B79B4B-36AB-19F4-74B3-8CF78A88D118}"/>
              </a:ext>
            </a:extLst>
          </p:cNvPr>
          <p:cNvSpPr/>
          <p:nvPr/>
        </p:nvSpPr>
        <p:spPr>
          <a:xfrm flipH="1">
            <a:off x="6639928" y="1421004"/>
            <a:ext cx="4296296" cy="1328023"/>
          </a:xfrm>
          <a:prstGeom prst="wedgeRoundRectCallout">
            <a:avLst>
              <a:gd name="adj1" fmla="val 125433"/>
              <a:gd name="adj2" fmla="val 67304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Boo!  now v appears to be evaluated twice (but of course it isn’t really)</a:t>
            </a: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9BE9C895-EE64-BBB8-F955-8AA2C58477C6}"/>
              </a:ext>
            </a:extLst>
          </p:cNvPr>
          <p:cNvSpPr/>
          <p:nvPr/>
        </p:nvSpPr>
        <p:spPr>
          <a:xfrm flipH="1">
            <a:off x="8095488" y="3828924"/>
            <a:ext cx="2840736" cy="1328023"/>
          </a:xfrm>
          <a:prstGeom prst="wedgeRoundRectCallout">
            <a:avLst>
              <a:gd name="adj1" fmla="val 44146"/>
              <a:gd name="adj2" fmla="val -12253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We still really want to inline, just as before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4992-70E6-7E97-951B-3507D0EF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4241252"/>
            <a:ext cx="7597248" cy="1720636"/>
          </a:xfrm>
        </p:spPr>
        <p:txBody>
          <a:bodyPr>
            <a:normAutofit/>
          </a:bodyPr>
          <a:lstStyle/>
          <a:p>
            <a:r>
              <a:rPr lang="en-GB" dirty="0"/>
              <a:t>Turns out that this can make a Big Difference in practice</a:t>
            </a:r>
          </a:p>
          <a:p>
            <a:r>
              <a:rPr lang="en-GB" dirty="0"/>
              <a:t>Join points making things worse.  Oh no.</a:t>
            </a:r>
          </a:p>
        </p:txBody>
      </p:sp>
    </p:spTree>
    <p:extLst>
      <p:ext uri="{BB962C8B-B14F-4D97-AF65-F5344CB8AC3E}">
        <p14:creationId xmlns:p14="http://schemas.microsoft.com/office/powerpoint/2010/main" val="1027014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BED0D-F2A8-F2DB-34C6-F6BA4209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8020-6ADF-C3C6-2567-5E5B4371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8545B-69E2-250A-91C6-BB3BF4B1BC2A}"/>
              </a:ext>
            </a:extLst>
          </p:cNvPr>
          <p:cNvSpPr txBox="1"/>
          <p:nvPr/>
        </p:nvSpPr>
        <p:spPr>
          <a:xfrm>
            <a:off x="609600" y="1380403"/>
            <a:ext cx="565116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let v = SMALL in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=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a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x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A -&gt; j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B -&gt; j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C -&gt; case v of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-&gt; b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D -&gt; []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C77AA9-37A7-17FF-FA3A-D5917E8B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8" y="4046180"/>
            <a:ext cx="11362944" cy="2342110"/>
          </a:xfrm>
        </p:spPr>
        <p:txBody>
          <a:bodyPr>
            <a:normAutofit fontScale="92500"/>
          </a:bodyPr>
          <a:lstStyle/>
          <a:p>
            <a:r>
              <a:rPr lang="en-GB" dirty="0"/>
              <a:t>Make the occurrence analyser </a:t>
            </a:r>
            <a:r>
              <a:rPr lang="en-GB" dirty="0">
                <a:solidFill>
                  <a:srgbClr val="FFC000"/>
                </a:solidFill>
              </a:rPr>
              <a:t>behave as if </a:t>
            </a:r>
            <a:r>
              <a:rPr lang="en-GB" dirty="0"/>
              <a:t>all non-recursive join points were </a:t>
            </a:r>
            <a:r>
              <a:rPr lang="en-GB" dirty="0" err="1"/>
              <a:t>inlined</a:t>
            </a:r>
            <a:r>
              <a:rPr lang="en-GB" dirty="0"/>
              <a:t>.</a:t>
            </a:r>
          </a:p>
          <a:p>
            <a:r>
              <a:rPr lang="en-GB" dirty="0"/>
              <a:t>Simple to say, a little tricky to implement.</a:t>
            </a:r>
          </a:p>
          <a:p>
            <a:r>
              <a:rPr lang="en-GB" dirty="0"/>
              <a:t>But really the hard bit is recognising the problem in the first place.</a:t>
            </a:r>
          </a:p>
        </p:txBody>
      </p:sp>
    </p:spTree>
    <p:extLst>
      <p:ext uri="{BB962C8B-B14F-4D97-AF65-F5344CB8AC3E}">
        <p14:creationId xmlns:p14="http://schemas.microsoft.com/office/powerpoint/2010/main" val="4006653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D83D-8292-FB59-8741-5CCD7850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555-1E5B-85E4-2D78-902E3286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tricky corner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CAF0-B57F-2FA1-12C7-BB86EEEF4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A6159-1860-19D5-3335-EB736B28C94F}"/>
              </a:ext>
            </a:extLst>
          </p:cNvPr>
          <p:cNvSpPr txBox="1"/>
          <p:nvPr/>
        </p:nvSpPr>
        <p:spPr>
          <a:xfrm>
            <a:off x="609601" y="1380403"/>
            <a:ext cx="461554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(join j x = K f x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A -&gt; j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 -&gt; j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C -&gt; j 3)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K g y -&gt; y + g 7</a:t>
            </a:r>
          </a:p>
        </p:txBody>
      </p:sp>
      <p:sp>
        <p:nvSpPr>
          <p:cNvPr id="5" name="Rounded Rectangular Callout 12">
            <a:extLst>
              <a:ext uri="{FF2B5EF4-FFF2-40B4-BE49-F238E27FC236}">
                <a16:creationId xmlns:a16="http://schemas.microsoft.com/office/drawing/2014/main" id="{24C341CE-3B7D-546F-BE2D-2EA9C1E659DF}"/>
              </a:ext>
            </a:extLst>
          </p:cNvPr>
          <p:cNvSpPr/>
          <p:nvPr/>
        </p:nvSpPr>
        <p:spPr>
          <a:xfrm flipH="1">
            <a:off x="9258952" y="2424082"/>
            <a:ext cx="2246811" cy="510778"/>
          </a:xfrm>
          <a:prstGeom prst="wedgeRoundRectCallout">
            <a:avLst>
              <a:gd name="adj1" fmla="val 67147"/>
              <a:gd name="adj2" fmla="val 388404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Good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C3C52-A136-B573-F268-B8F8398F001C}"/>
              </a:ext>
            </a:extLst>
          </p:cNvPr>
          <p:cNvSpPr txBox="1"/>
          <p:nvPr/>
        </p:nvSpPr>
        <p:spPr>
          <a:xfrm>
            <a:off x="667075" y="4420463"/>
            <a:ext cx="476794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x =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 f x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K g y -&gt; y + g 7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A -&gt; j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B -&gt; j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C -&gt; j 3)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133A79C-24FF-90A3-5A8B-70ACE4AD6DC6}"/>
              </a:ext>
            </a:extLst>
          </p:cNvPr>
          <p:cNvSpPr/>
          <p:nvPr/>
        </p:nvSpPr>
        <p:spPr>
          <a:xfrm>
            <a:off x="2365744" y="3413052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C1DBF-BF91-B41B-5CAD-C76E1AE89AC9}"/>
              </a:ext>
            </a:extLst>
          </p:cNvPr>
          <p:cNvSpPr txBox="1"/>
          <p:nvPr/>
        </p:nvSpPr>
        <p:spPr>
          <a:xfrm>
            <a:off x="6756980" y="4678144"/>
            <a:ext cx="461554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join j x = x + f 7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 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A -&gt; j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B -&gt; j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C -&gt; j 3)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D8061DD-CF2E-239C-FD80-F0C9DF0387D3}"/>
              </a:ext>
            </a:extLst>
          </p:cNvPr>
          <p:cNvSpPr/>
          <p:nvPr/>
        </p:nvSpPr>
        <p:spPr>
          <a:xfrm rot="16200000">
            <a:off x="5649433" y="4788264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67946F65-BA9F-097C-4E2B-FE38F6BA31F9}"/>
              </a:ext>
            </a:extLst>
          </p:cNvPr>
          <p:cNvSpPr/>
          <p:nvPr/>
        </p:nvSpPr>
        <p:spPr>
          <a:xfrm flipH="1">
            <a:off x="5867477" y="1153633"/>
            <a:ext cx="4296296" cy="919401"/>
          </a:xfrm>
          <a:prstGeom prst="wedgeRoundRectCallout">
            <a:avLst>
              <a:gd name="adj1" fmla="val 84568"/>
              <a:gd name="adj2" fmla="val -9534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f is free, e.g.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let f = \y. y*2+z</a:t>
            </a:r>
          </a:p>
        </p:txBody>
      </p:sp>
    </p:spTree>
    <p:extLst>
      <p:ext uri="{BB962C8B-B14F-4D97-AF65-F5344CB8AC3E}">
        <p14:creationId xmlns:p14="http://schemas.microsoft.com/office/powerpoint/2010/main" val="10975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FEF07-0732-0F28-59C8-A0FD4EBF2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1A38B-EACB-BC07-795D-B89357EB7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8214" r="16190" b="52381"/>
          <a:stretch/>
        </p:blipFill>
        <p:spPr>
          <a:xfrm>
            <a:off x="1854316" y="343073"/>
            <a:ext cx="1885950" cy="270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5782B-BCC2-C840-8572-326E8914CF64}"/>
              </a:ext>
            </a:extLst>
          </p:cNvPr>
          <p:cNvSpPr txBox="1"/>
          <p:nvPr/>
        </p:nvSpPr>
        <p:spPr>
          <a:xfrm>
            <a:off x="152556" y="1125896"/>
            <a:ext cx="181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Contuation</a:t>
            </a:r>
            <a:r>
              <a:rPr lang="en-GB" b="1" dirty="0"/>
              <a:t> passing style (CPS)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clever, but complicated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2D01C-0B18-8F71-56C5-021A5CC48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9" t="16880" r="10849" b="31905"/>
          <a:stretch/>
        </p:blipFill>
        <p:spPr>
          <a:xfrm>
            <a:off x="1850235" y="3638324"/>
            <a:ext cx="3175908" cy="2822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D3B036-045A-F69C-C384-A0BBB94CC043}"/>
              </a:ext>
            </a:extLst>
          </p:cNvPr>
          <p:cNvSpPr txBox="1"/>
          <p:nvPr/>
        </p:nvSpPr>
        <p:spPr>
          <a:xfrm>
            <a:off x="189137" y="4572000"/>
            <a:ext cx="150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Direct style</a:t>
            </a:r>
            <a:r>
              <a:rPr lang="en-GB" dirty="0"/>
              <a:t>: simple,</a:t>
            </a:r>
            <a:br>
              <a:rPr lang="en-GB" dirty="0"/>
            </a:br>
            <a:r>
              <a:rPr lang="en-GB" dirty="0"/>
              <a:t>but misses some tricks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41F0A-CB4D-B53F-4E5F-CB88F15E7EB2}"/>
              </a:ext>
            </a:extLst>
          </p:cNvPr>
          <p:cNvSpPr txBox="1"/>
          <p:nvPr/>
        </p:nvSpPr>
        <p:spPr>
          <a:xfrm>
            <a:off x="5721798" y="280267"/>
            <a:ext cx="481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 need for CPS!  </a:t>
            </a:r>
          </a:p>
          <a:p>
            <a:r>
              <a:rPr lang="en-GB" dirty="0"/>
              <a:t>The essence of compiling with continuations </a:t>
            </a:r>
            <a:br>
              <a:rPr lang="en-GB" dirty="0"/>
            </a:br>
            <a:r>
              <a:rPr lang="en-GB" dirty="0"/>
              <a:t>Flanagan et al, PLDI 1993</a:t>
            </a:r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F32FD852-5127-4BCF-2AB4-BC7979558F5C}"/>
              </a:ext>
            </a:extLst>
          </p:cNvPr>
          <p:cNvSpPr/>
          <p:nvPr/>
        </p:nvSpPr>
        <p:spPr>
          <a:xfrm>
            <a:off x="4014381" y="243336"/>
            <a:ext cx="1783533" cy="830104"/>
          </a:xfrm>
          <a:prstGeom prst="irregularSeal2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Zap!</a:t>
            </a:r>
          </a:p>
        </p:txBody>
      </p:sp>
      <p:pic>
        <p:nvPicPr>
          <p:cNvPr id="4098" name="Picture 2" descr="mugshot">
            <a:extLst>
              <a:ext uri="{FF2B5EF4-FFF2-40B4-BE49-F238E27FC236}">
                <a16:creationId xmlns:a16="http://schemas.microsoft.com/office/drawing/2014/main" id="{274E3E08-33D2-2B3A-505C-4799ECDC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59" y="1598977"/>
            <a:ext cx="2286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3905663-77A6-7A5D-C9D6-E73DED3532DA}"/>
              </a:ext>
            </a:extLst>
          </p:cNvPr>
          <p:cNvSpPr/>
          <p:nvPr/>
        </p:nvSpPr>
        <p:spPr>
          <a:xfrm>
            <a:off x="8556238" y="1455972"/>
            <a:ext cx="3166437" cy="954107"/>
          </a:xfrm>
          <a:prstGeom prst="wedgeRectCallout">
            <a:avLst>
              <a:gd name="adj1" fmla="val -68028"/>
              <a:gd name="adj2" fmla="val 110802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Abandon CPS!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Just use ANF!</a:t>
            </a:r>
          </a:p>
        </p:txBody>
      </p:sp>
    </p:spTree>
    <p:extLst>
      <p:ext uri="{BB962C8B-B14F-4D97-AF65-F5344CB8AC3E}">
        <p14:creationId xmlns:p14="http://schemas.microsoft.com/office/powerpoint/2010/main" val="4275538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0F257-E922-2E80-CB0C-E1E3F461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23CC-8A90-B1DF-5A87-69E864BB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Another tricky corner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BC89E-445A-D40B-ED7F-BDBD19F390BD}"/>
              </a:ext>
            </a:extLst>
          </p:cNvPr>
          <p:cNvSpPr txBox="1"/>
          <p:nvPr/>
        </p:nvSpPr>
        <p:spPr>
          <a:xfrm>
            <a:off x="609601" y="1380403"/>
            <a:ext cx="461554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(join j x = K f x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A -&gt; j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 -&gt; j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C -&gt; j 3)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K g y -&gt; y + g 7</a:t>
            </a:r>
          </a:p>
        </p:txBody>
      </p:sp>
      <p:sp>
        <p:nvSpPr>
          <p:cNvPr id="5" name="Rounded Rectangular Callout 12">
            <a:extLst>
              <a:ext uri="{FF2B5EF4-FFF2-40B4-BE49-F238E27FC236}">
                <a16:creationId xmlns:a16="http://schemas.microsoft.com/office/drawing/2014/main" id="{C0000AD9-84B6-95F8-B585-2A3111996605}"/>
              </a:ext>
            </a:extLst>
          </p:cNvPr>
          <p:cNvSpPr/>
          <p:nvPr/>
        </p:nvSpPr>
        <p:spPr>
          <a:xfrm flipH="1">
            <a:off x="333163" y="227908"/>
            <a:ext cx="4296296" cy="919401"/>
          </a:xfrm>
          <a:prstGeom prst="wedgeRoundRectCallout">
            <a:avLst>
              <a:gd name="adj1" fmla="val 3448"/>
              <a:gd name="adj2" fmla="val 80260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But suppose I inline j.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After all, the RHS is small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C7B0C17-EB90-F87A-B6BF-48B9D760B71C}"/>
              </a:ext>
            </a:extLst>
          </p:cNvPr>
          <p:cNvSpPr/>
          <p:nvPr/>
        </p:nvSpPr>
        <p:spPr>
          <a:xfrm>
            <a:off x="2365744" y="3413052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98CD889-2016-66A1-EED1-CE90CAE4025C}"/>
              </a:ext>
            </a:extLst>
          </p:cNvPr>
          <p:cNvSpPr/>
          <p:nvPr/>
        </p:nvSpPr>
        <p:spPr>
          <a:xfrm rot="16200000">
            <a:off x="5649434" y="4788264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35B72-5300-54A2-4A85-AB4B10BA32F1}"/>
              </a:ext>
            </a:extLst>
          </p:cNvPr>
          <p:cNvSpPr txBox="1"/>
          <p:nvPr/>
        </p:nvSpPr>
        <p:spPr>
          <a:xfrm>
            <a:off x="673173" y="4524118"/>
            <a:ext cx="461554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A -&gt; K f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 -&gt; K f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C -&gt; K f 3)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K g y -&gt; y + g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0B269-8C02-FFEF-D0D2-4EA34F9BE220}"/>
              </a:ext>
            </a:extLst>
          </p:cNvPr>
          <p:cNvSpPr txBox="1"/>
          <p:nvPr/>
        </p:nvSpPr>
        <p:spPr>
          <a:xfrm>
            <a:off x="6824036" y="4595942"/>
            <a:ext cx="509611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join j1 g y = y + g 7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A -&gt;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 f 1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 g y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-&gt; j1 g y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B -&gt; ..ditto...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C -&gt; ..ditto... 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A673A-88B4-4B16-7D74-650FE2A5F969}"/>
              </a:ext>
            </a:extLst>
          </p:cNvPr>
          <p:cNvSpPr txBox="1"/>
          <p:nvPr/>
        </p:nvSpPr>
        <p:spPr>
          <a:xfrm>
            <a:off x="6565536" y="1374626"/>
            <a:ext cx="5096113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join j1 g y = y + g 7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A -&gt; j1 f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B -&gt; j1 f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C -&gt; j1 f 3 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68DC692-F781-91FF-010B-C404698AA9B4}"/>
              </a:ext>
            </a:extLst>
          </p:cNvPr>
          <p:cNvSpPr/>
          <p:nvPr/>
        </p:nvSpPr>
        <p:spPr>
          <a:xfrm rot="10800000">
            <a:off x="8493768" y="3319395"/>
            <a:ext cx="893135" cy="939070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ounded Rectangular Callout 12">
            <a:extLst>
              <a:ext uri="{FF2B5EF4-FFF2-40B4-BE49-F238E27FC236}">
                <a16:creationId xmlns:a16="http://schemas.microsoft.com/office/drawing/2014/main" id="{5EA4A9E0-0287-16CC-5EB3-5002CFCC2E8F}"/>
              </a:ext>
            </a:extLst>
          </p:cNvPr>
          <p:cNvSpPr/>
          <p:nvPr/>
        </p:nvSpPr>
        <p:spPr>
          <a:xfrm flipH="1">
            <a:off x="9927830" y="2369184"/>
            <a:ext cx="1834879" cy="1736646"/>
          </a:xfrm>
          <a:prstGeom prst="wedgeRoundRectCallout">
            <a:avLst>
              <a:gd name="adj1" fmla="val 69799"/>
              <a:gd name="adj2" fmla="val -85723"/>
              <a:gd name="adj3" fmla="val 16667"/>
            </a:avLst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Higher order call.  Bad bad </a:t>
            </a:r>
            <a:r>
              <a:rPr lang="en-GB" sz="2400" dirty="0" err="1">
                <a:solidFill>
                  <a:schemeClr val="bg1"/>
                </a:solidFill>
                <a:latin typeface="Comic Sans MS" pitchFamily="66" charset="0"/>
              </a:rPr>
              <a:t>bad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697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77438-AAA9-C4FF-5197-FCACF9CD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7A8D-042E-739B-7682-DD2FDAA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Another tricky corner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668EA-CB06-75DA-B422-692ECB456E90}"/>
              </a:ext>
            </a:extLst>
          </p:cNvPr>
          <p:cNvSpPr txBox="1"/>
          <p:nvPr/>
        </p:nvSpPr>
        <p:spPr>
          <a:xfrm>
            <a:off x="609601" y="1380403"/>
            <a:ext cx="461554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(join j x = K f x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case v of 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A -&gt; j 1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B -&gt; j 2                   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C -&gt; j 3)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K g y -&gt; y + g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3134-EA19-A265-75C6-78FF53A3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8" y="3626249"/>
            <a:ext cx="11362944" cy="276204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Be careful about inlining join points, even small ones</a:t>
            </a:r>
          </a:p>
          <a:p>
            <a:r>
              <a:rPr lang="en-GB" dirty="0"/>
              <a:t>…Especially ones whose RHS is just a constructor application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Ad hoc.  But inlining is ad hoc. </a:t>
            </a:r>
          </a:p>
          <a:p>
            <a:pPr marL="137160" indent="0">
              <a:buNone/>
            </a:pPr>
            <a:r>
              <a:rPr lang="en-GB" dirty="0"/>
              <a:t>Side note: please fix.   (E.g. Lionel </a:t>
            </a:r>
            <a:r>
              <a:rPr lang="en-GB" dirty="0" err="1"/>
              <a:t>Parreaux</a:t>
            </a:r>
            <a:r>
              <a:rPr lang="en-GB" dirty="0"/>
              <a:t>; Celeste Hollenbeck)</a:t>
            </a:r>
          </a:p>
        </p:txBody>
      </p:sp>
    </p:spTree>
    <p:extLst>
      <p:ext uri="{BB962C8B-B14F-4D97-AF65-F5344CB8AC3E}">
        <p14:creationId xmlns:p14="http://schemas.microsoft.com/office/powerpoint/2010/main" val="2113662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599"/>
            <a:ext cx="9448800" cy="2532321"/>
          </a:xfrm>
        </p:spPr>
        <p:txBody>
          <a:bodyPr/>
          <a:lstStyle/>
          <a:p>
            <a:r>
              <a:rPr lang="en-GB" dirty="0"/>
              <a:t>Exit floating</a:t>
            </a:r>
            <a:br>
              <a:rPr lang="en-GB" dirty="0"/>
            </a:br>
            <a:r>
              <a:rPr lang="en-GB" dirty="0"/>
              <a:t>aka “</a:t>
            </a:r>
            <a:r>
              <a:rPr lang="en-GB" dirty="0" err="1"/>
              <a:t>Exitification</a:t>
            </a:r>
            <a:r>
              <a:rPr lang="en-GB" dirty="0"/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3305228"/>
            <a:ext cx="9448800" cy="15097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58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814" y="325637"/>
            <a:ext cx="618397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(v + 8)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7694" y="2031848"/>
            <a:ext cx="9987904" cy="3805616"/>
          </a:xfrm>
        </p:spPr>
        <p:txBody>
          <a:bodyPr>
            <a:normAutofit/>
          </a:bodyPr>
          <a:lstStyle/>
          <a:p>
            <a:r>
              <a:rPr lang="en-GB" dirty="0"/>
              <a:t>The local binding for v allocates a </a:t>
            </a:r>
            <a:r>
              <a:rPr lang="en-GB" dirty="0" err="1"/>
              <a:t>thunk</a:t>
            </a:r>
            <a:r>
              <a:rPr lang="en-GB" dirty="0"/>
              <a:t> for (g x)</a:t>
            </a:r>
          </a:p>
          <a:p>
            <a:r>
              <a:rPr lang="en-GB" dirty="0"/>
              <a:t>Call to h allocates a </a:t>
            </a:r>
            <a:r>
              <a:rPr lang="en-GB" dirty="0" err="1"/>
              <a:t>thunk</a:t>
            </a:r>
            <a:r>
              <a:rPr lang="en-GB" dirty="0"/>
              <a:t> for (v+8)</a:t>
            </a:r>
          </a:p>
          <a:p>
            <a:r>
              <a:rPr lang="en-GB" dirty="0"/>
              <a:t>h may or may not evaluate its argument</a:t>
            </a:r>
          </a:p>
          <a:p>
            <a:pPr marL="137160" indent="0">
              <a:buNone/>
            </a:pPr>
            <a:r>
              <a:rPr lang="en-GB" dirty="0"/>
              <a:t>But 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236032437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814" y="325637"/>
            <a:ext cx="599790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(v + 8)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530" y="2031847"/>
            <a:ext cx="9987904" cy="4213831"/>
          </a:xfrm>
        </p:spPr>
        <p:txBody>
          <a:bodyPr>
            <a:normAutofit/>
          </a:bodyPr>
          <a:lstStyle/>
          <a:p>
            <a:r>
              <a:rPr lang="en-GB" sz="2400" dirty="0"/>
              <a:t>The local binding for v allocates a </a:t>
            </a:r>
            <a:r>
              <a:rPr lang="en-GB" sz="2400" dirty="0" err="1"/>
              <a:t>thunk</a:t>
            </a:r>
            <a:r>
              <a:rPr lang="en-GB" sz="2400" dirty="0"/>
              <a:t> for (g x)</a:t>
            </a:r>
          </a:p>
          <a:p>
            <a:r>
              <a:rPr lang="en-GB" sz="2400" dirty="0"/>
              <a:t>Call to h allocates a </a:t>
            </a:r>
            <a:r>
              <a:rPr lang="en-GB" sz="2400" dirty="0" err="1"/>
              <a:t>thunk</a:t>
            </a:r>
            <a:r>
              <a:rPr lang="en-GB" sz="2400" dirty="0"/>
              <a:t> for (v+8)</a:t>
            </a:r>
          </a:p>
          <a:p>
            <a:r>
              <a:rPr lang="en-GB" sz="2400" dirty="0"/>
              <a:t>h may or may not evaluate its argument</a:t>
            </a:r>
          </a:p>
          <a:p>
            <a:pPr marL="137160" indent="0">
              <a:buNone/>
            </a:pPr>
            <a:r>
              <a:rPr lang="en-GB" sz="2400" dirty="0"/>
              <a:t>We want this:</a:t>
            </a:r>
          </a:p>
          <a:p>
            <a:pPr marL="137160" indent="0">
              <a:buNone/>
            </a:pPr>
            <a:endParaRPr lang="en-GB" sz="2400" dirty="0"/>
          </a:p>
          <a:p>
            <a:pPr marL="137160" indent="0">
              <a:buNone/>
            </a:pPr>
            <a:endParaRPr lang="en-GB" sz="2400" dirty="0"/>
          </a:p>
          <a:p>
            <a:pPr marL="137160" indent="0">
              <a:buNone/>
            </a:pPr>
            <a:r>
              <a:rPr lang="en-GB" sz="2400" dirty="0"/>
              <a:t>OK, so why not just inline v into the join-point RHS?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38D6-B8DE-4CCE-9528-B19515969B44}"/>
              </a:ext>
            </a:extLst>
          </p:cNvPr>
          <p:cNvSpPr txBox="1"/>
          <p:nvPr/>
        </p:nvSpPr>
        <p:spPr>
          <a:xfrm>
            <a:off x="3175907" y="3934656"/>
            <a:ext cx="587012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(g x + 8)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4581041-D61B-456F-8CF4-7C4F199C48CF}"/>
              </a:ext>
            </a:extLst>
          </p:cNvPr>
          <p:cNvSpPr/>
          <p:nvPr/>
        </p:nvSpPr>
        <p:spPr>
          <a:xfrm>
            <a:off x="7756071" y="128937"/>
            <a:ext cx="1118507" cy="442674"/>
          </a:xfrm>
          <a:prstGeom prst="wedgeRoundRectCallout">
            <a:avLst>
              <a:gd name="adj1" fmla="val -127402"/>
              <a:gd name="adj2" fmla="val 36526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Thunk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867FC7-57CE-48D8-A399-52627269D3B2}"/>
              </a:ext>
            </a:extLst>
          </p:cNvPr>
          <p:cNvSpPr/>
          <p:nvPr/>
        </p:nvSpPr>
        <p:spPr>
          <a:xfrm>
            <a:off x="9833882" y="128937"/>
            <a:ext cx="1069522" cy="442674"/>
          </a:xfrm>
          <a:prstGeom prst="wedgeRoundRectCallout">
            <a:avLst>
              <a:gd name="adj1" fmla="val -99549"/>
              <a:gd name="adj2" fmla="val 79227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Thunk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456495D-4AE7-4A5C-9AAD-3931255B600D}"/>
              </a:ext>
            </a:extLst>
          </p:cNvPr>
          <p:cNvSpPr/>
          <p:nvPr/>
        </p:nvSpPr>
        <p:spPr>
          <a:xfrm>
            <a:off x="8943880" y="2398266"/>
            <a:ext cx="2491436" cy="1055608"/>
          </a:xfrm>
          <a:prstGeom prst="wedgeRoundRectCallout">
            <a:avLst>
              <a:gd name="adj1" fmla="val -123408"/>
              <a:gd name="adj2" fmla="val 107139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Good! No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thunk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for v</a:t>
            </a:r>
          </a:p>
        </p:txBody>
      </p:sp>
    </p:spTree>
    <p:extLst>
      <p:ext uri="{BB962C8B-B14F-4D97-AF65-F5344CB8AC3E}">
        <p14:creationId xmlns:p14="http://schemas.microsoft.com/office/powerpoint/2010/main" val="102081056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813" y="325637"/>
            <a:ext cx="659864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8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530" y="2031847"/>
            <a:ext cx="9987904" cy="4213831"/>
          </a:xfrm>
        </p:spPr>
        <p:txBody>
          <a:bodyPr>
            <a:normAutofit/>
          </a:bodyPr>
          <a:lstStyle/>
          <a:p>
            <a:r>
              <a:rPr lang="en-GB" dirty="0"/>
              <a:t>But </a:t>
            </a:r>
            <a:r>
              <a:rPr lang="en-GB" dirty="0" err="1"/>
              <a:t>inlining</a:t>
            </a:r>
            <a:r>
              <a:rPr lang="en-GB" dirty="0"/>
              <a:t> v could be very </a:t>
            </a:r>
            <a:r>
              <a:rPr lang="en-GB" dirty="0" err="1"/>
              <a:t>very</a:t>
            </a:r>
            <a:r>
              <a:rPr lang="en-GB" dirty="0"/>
              <a:t> bad!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38D6-B8DE-4CCE-9528-B19515969B44}"/>
              </a:ext>
            </a:extLst>
          </p:cNvPr>
          <p:cNvSpPr txBox="1"/>
          <p:nvPr/>
        </p:nvSpPr>
        <p:spPr>
          <a:xfrm>
            <a:off x="5339443" y="3305476"/>
            <a:ext cx="61341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8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 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867FC7-57CE-48D8-A399-52627269D3B2}"/>
              </a:ext>
            </a:extLst>
          </p:cNvPr>
          <p:cNvSpPr/>
          <p:nvPr/>
        </p:nvSpPr>
        <p:spPr>
          <a:xfrm>
            <a:off x="10234329" y="1901149"/>
            <a:ext cx="1572319" cy="1021556"/>
          </a:xfrm>
          <a:prstGeom prst="wedgeRoundRectCallout">
            <a:avLst>
              <a:gd name="adj1" fmla="val -59786"/>
              <a:gd name="adj2" fmla="val -116238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Uses v every iteration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E1125B-BB82-4203-B8F2-BE5466D35DF1}"/>
              </a:ext>
            </a:extLst>
          </p:cNvPr>
          <p:cNvSpPr/>
          <p:nvPr/>
        </p:nvSpPr>
        <p:spPr>
          <a:xfrm>
            <a:off x="7560129" y="1770434"/>
            <a:ext cx="1828800" cy="1391055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Inline v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4199655-2607-45EB-B59E-2BBAABBBFC3E}"/>
              </a:ext>
            </a:extLst>
          </p:cNvPr>
          <p:cNvSpPr/>
          <p:nvPr/>
        </p:nvSpPr>
        <p:spPr>
          <a:xfrm>
            <a:off x="6331688" y="5279327"/>
            <a:ext cx="5582094" cy="1191816"/>
          </a:xfrm>
          <a:prstGeom prst="wedgeRoundRectCallout">
            <a:avLst>
              <a:gd name="adj1" fmla="val 22850"/>
              <a:gd name="adj2" fmla="val -161142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BAD!  Evaluates (g x) on every iteration</a:t>
            </a:r>
          </a:p>
        </p:txBody>
      </p:sp>
    </p:spTree>
    <p:extLst>
      <p:ext uri="{BB962C8B-B14F-4D97-AF65-F5344CB8AC3E}">
        <p14:creationId xmlns:p14="http://schemas.microsoft.com/office/powerpoint/2010/main" val="385325361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813" y="325637"/>
            <a:ext cx="659864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8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 +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530" y="2031847"/>
            <a:ext cx="9987904" cy="421383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But </a:t>
            </a:r>
            <a:r>
              <a:rPr lang="en-GB" dirty="0" err="1"/>
              <a:t>inlining</a:t>
            </a:r>
            <a:r>
              <a:rPr lang="en-GB" dirty="0"/>
              <a:t> v could be very </a:t>
            </a:r>
            <a:r>
              <a:rPr lang="en-GB" dirty="0" err="1"/>
              <a:t>very</a:t>
            </a:r>
            <a:r>
              <a:rPr lang="en-GB" dirty="0"/>
              <a:t> bad!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So we can’t unconditionally inline a </a:t>
            </a:r>
            <a:r>
              <a:rPr lang="en-GB" dirty="0" err="1">
                <a:sym typeface="Wingdings" panose="05000000000000000000" pitchFamily="2" charset="2"/>
              </a:rPr>
              <a:t>thunk</a:t>
            </a:r>
            <a:r>
              <a:rPr lang="en-GB" dirty="0">
                <a:sym typeface="Wingdings" panose="05000000000000000000" pitchFamily="2" charset="2"/>
              </a:rPr>
              <a:t> into a </a:t>
            </a:r>
            <a:r>
              <a:rPr lang="en-GB" dirty="0" err="1">
                <a:sym typeface="Wingdings" panose="05000000000000000000" pitchFamily="2" charset="2"/>
              </a:rPr>
              <a:t>joinrec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But sometimes we want to!</a:t>
            </a:r>
          </a:p>
          <a:p>
            <a:r>
              <a:rPr lang="en-GB" dirty="0">
                <a:sym typeface="Wingdings" panose="05000000000000000000" pitchFamily="2" charset="2"/>
              </a:rPr>
              <a:t>What we want: treat exit paths specially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38D6-B8DE-4CCE-9528-B19515969B44}"/>
              </a:ext>
            </a:extLst>
          </p:cNvPr>
          <p:cNvSpPr txBox="1"/>
          <p:nvPr/>
        </p:nvSpPr>
        <p:spPr>
          <a:xfrm>
            <a:off x="5339443" y="3305476"/>
            <a:ext cx="61341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8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 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A867FC7-57CE-48D8-A399-52627269D3B2}"/>
              </a:ext>
            </a:extLst>
          </p:cNvPr>
          <p:cNvSpPr/>
          <p:nvPr/>
        </p:nvSpPr>
        <p:spPr>
          <a:xfrm>
            <a:off x="10234329" y="1901149"/>
            <a:ext cx="1572319" cy="1021556"/>
          </a:xfrm>
          <a:prstGeom prst="wedgeRoundRectCallout">
            <a:avLst>
              <a:gd name="adj1" fmla="val -59786"/>
              <a:gd name="adj2" fmla="val -116238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Uses v every iteration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E1125B-BB82-4203-B8F2-BE5466D35DF1}"/>
              </a:ext>
            </a:extLst>
          </p:cNvPr>
          <p:cNvSpPr/>
          <p:nvPr/>
        </p:nvSpPr>
        <p:spPr>
          <a:xfrm>
            <a:off x="7560129" y="1770434"/>
            <a:ext cx="1828800" cy="1391055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Inline v</a:t>
            </a:r>
          </a:p>
        </p:txBody>
      </p:sp>
      <p:sp>
        <p:nvSpPr>
          <p:cNvPr id="11" name="Explosion 1 3">
            <a:extLst>
              <a:ext uri="{FF2B5EF4-FFF2-40B4-BE49-F238E27FC236}">
                <a16:creationId xmlns:a16="http://schemas.microsoft.com/office/drawing/2014/main" id="{65E293E8-7B2D-43CD-ACDF-38942A64BC74}"/>
              </a:ext>
            </a:extLst>
          </p:cNvPr>
          <p:cNvSpPr/>
          <p:nvPr/>
        </p:nvSpPr>
        <p:spPr>
          <a:xfrm>
            <a:off x="6587369" y="2810764"/>
            <a:ext cx="4140882" cy="1642348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No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no</a:t>
            </a: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omic Sans MS" pitchFamily="66" charset="0"/>
              </a:rPr>
              <a:t>no</a:t>
            </a:r>
            <a:endParaRPr lang="en-GB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6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5814" y="325637"/>
            <a:ext cx="587012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h (v + 8)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9529" y="2031847"/>
            <a:ext cx="10600605" cy="4384902"/>
          </a:xfrm>
        </p:spPr>
        <p:txBody>
          <a:bodyPr>
            <a:normAutofit/>
          </a:bodyPr>
          <a:lstStyle/>
          <a:p>
            <a:r>
              <a:rPr lang="en-GB" sz="3200" dirty="0"/>
              <a:t>Key idea: float out the</a:t>
            </a:r>
            <a:br>
              <a:rPr lang="en-GB" sz="3200" dirty="0"/>
            </a:br>
            <a:r>
              <a:rPr lang="en-GB" sz="3200" dirty="0"/>
              <a:t>exit path as a join point</a:t>
            </a:r>
            <a:endParaRPr lang="en-GB" sz="3200" dirty="0">
              <a:sym typeface="Wingdings" panose="05000000000000000000" pitchFamily="2" charset="2"/>
            </a:endParaRPr>
          </a:p>
          <a:p>
            <a:endParaRPr lang="en-GB" sz="3200" dirty="0">
              <a:sym typeface="Wingdings" panose="05000000000000000000" pitchFamily="2" charset="2"/>
            </a:endParaRPr>
          </a:p>
          <a:p>
            <a:r>
              <a:rPr lang="en-GB" sz="3200" i="1" dirty="0">
                <a:sym typeface="Wingdings" panose="05000000000000000000" pitchFamily="2" charset="2"/>
              </a:rPr>
              <a:t>Now</a:t>
            </a:r>
            <a:r>
              <a:rPr lang="en-GB" sz="3200" dirty="0">
                <a:sym typeface="Wingdings" panose="05000000000000000000" pitchFamily="2" charset="2"/>
              </a:rPr>
              <a:t> we can inline v, </a:t>
            </a:r>
            <a:br>
              <a:rPr lang="en-GB" sz="3200" dirty="0">
                <a:sym typeface="Wingdings" panose="05000000000000000000" pitchFamily="2" charset="2"/>
              </a:rPr>
            </a:br>
            <a:r>
              <a:rPr lang="en-GB" sz="3200" dirty="0">
                <a:sym typeface="Wingdings" panose="05000000000000000000" pitchFamily="2" charset="2"/>
              </a:rPr>
              <a:t>because j is a </a:t>
            </a:r>
            <a:br>
              <a:rPr lang="en-GB" sz="3200" dirty="0">
                <a:sym typeface="Wingdings" panose="05000000000000000000" pitchFamily="2" charset="2"/>
              </a:rPr>
            </a:br>
            <a:r>
              <a:rPr lang="en-GB" sz="3200" dirty="0">
                <a:sym typeface="Wingdings" panose="05000000000000000000" pitchFamily="2" charset="2"/>
              </a:rPr>
              <a:t>non-recursive </a:t>
            </a:r>
            <a:br>
              <a:rPr lang="en-GB" sz="3200" dirty="0">
                <a:sym typeface="Wingdings" panose="05000000000000000000" pitchFamily="2" charset="2"/>
              </a:rPr>
            </a:br>
            <a:r>
              <a:rPr lang="en-GB" sz="3200" dirty="0">
                <a:sym typeface="Wingdings" panose="05000000000000000000" pitchFamily="2" charset="2"/>
              </a:rPr>
              <a:t>join point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38D6-B8DE-4CCE-9528-B19515969B44}"/>
              </a:ext>
            </a:extLst>
          </p:cNvPr>
          <p:cNvSpPr txBox="1"/>
          <p:nvPr/>
        </p:nvSpPr>
        <p:spPr>
          <a:xfrm>
            <a:off x="5270332" y="3473686"/>
            <a:ext cx="666531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h (v+8)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E1125B-BB82-4203-B8F2-BE5466D35DF1}"/>
              </a:ext>
            </a:extLst>
          </p:cNvPr>
          <p:cNvSpPr/>
          <p:nvPr/>
        </p:nvSpPr>
        <p:spPr>
          <a:xfrm>
            <a:off x="7560129" y="1770434"/>
            <a:ext cx="1828800" cy="1535042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Pull out exit path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0D1CE1C-BC2B-4DC7-B577-D8172786846D}"/>
              </a:ext>
            </a:extLst>
          </p:cNvPr>
          <p:cNvSpPr/>
          <p:nvPr/>
        </p:nvSpPr>
        <p:spPr>
          <a:xfrm>
            <a:off x="10140042" y="2088561"/>
            <a:ext cx="1572319" cy="1123712"/>
          </a:xfrm>
          <a:prstGeom prst="wedgeRoundRectCallout">
            <a:avLst>
              <a:gd name="adj1" fmla="val -101375"/>
              <a:gd name="adj2" fmla="val 109809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Exit path as a join point</a:t>
            </a:r>
          </a:p>
        </p:txBody>
      </p:sp>
    </p:spTree>
    <p:extLst>
      <p:ext uri="{BB962C8B-B14F-4D97-AF65-F5344CB8AC3E}">
        <p14:creationId xmlns:p14="http://schemas.microsoft.com/office/powerpoint/2010/main" val="396556476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06" y="350274"/>
            <a:ext cx="3359601" cy="97234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Exit floating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1305" y="1996006"/>
            <a:ext cx="4407141" cy="4151876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>
                <a:sym typeface="Wingdings" panose="05000000000000000000" pitchFamily="2" charset="2"/>
              </a:rPr>
              <a:t>Now</a:t>
            </a:r>
            <a:r>
              <a:rPr lang="en-GB" dirty="0">
                <a:sym typeface="Wingdings" panose="05000000000000000000" pitchFamily="2" charset="2"/>
              </a:rPr>
              <a:t> we can inline v, because j is a non-recursive join point</a:t>
            </a:r>
          </a:p>
          <a:p>
            <a:r>
              <a:rPr lang="en-GB" dirty="0">
                <a:sym typeface="Wingdings" panose="05000000000000000000" pitchFamily="2" charset="2"/>
              </a:rPr>
              <a:t>Identifying the exit-path of a recursive binding, and creating an exit join point, is done by a dedicated pass.</a:t>
            </a:r>
          </a:p>
          <a:p>
            <a:r>
              <a:rPr lang="en-GB" dirty="0">
                <a:sym typeface="Wingdings" panose="05000000000000000000" pitchFamily="2" charset="2"/>
              </a:rPr>
              <a:t>After that, regular old inlining does the heavy lifting.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38D6-B8DE-4CCE-9528-B19515969B44}"/>
              </a:ext>
            </a:extLst>
          </p:cNvPr>
          <p:cNvSpPr txBox="1"/>
          <p:nvPr/>
        </p:nvSpPr>
        <p:spPr>
          <a:xfrm>
            <a:off x="5275648" y="3774223"/>
            <a:ext cx="666531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h (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 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+ 8)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E1125B-BB82-4203-B8F2-BE5466D35DF1}"/>
              </a:ext>
            </a:extLst>
          </p:cNvPr>
          <p:cNvSpPr/>
          <p:nvPr/>
        </p:nvSpPr>
        <p:spPr>
          <a:xfrm>
            <a:off x="7550414" y="2161375"/>
            <a:ext cx="1828800" cy="1392752"/>
          </a:xfrm>
          <a:prstGeom prst="down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Inline v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0D1CE1C-BC2B-4DC7-B577-D8172786846D}"/>
              </a:ext>
            </a:extLst>
          </p:cNvPr>
          <p:cNvSpPr/>
          <p:nvPr/>
        </p:nvSpPr>
        <p:spPr>
          <a:xfrm>
            <a:off x="10140042" y="2295895"/>
            <a:ext cx="1572319" cy="1123712"/>
          </a:xfrm>
          <a:prstGeom prst="wedgeRoundRectCallout">
            <a:avLst>
              <a:gd name="adj1" fmla="val -110504"/>
              <a:gd name="adj2" fmla="val 117852"/>
              <a:gd name="adj3" fmla="val 16667"/>
            </a:avLst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Exit path as a join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96BD-2CBF-43C6-87CD-1EEB3CB6799A}"/>
              </a:ext>
            </a:extLst>
          </p:cNvPr>
          <p:cNvSpPr txBox="1"/>
          <p:nvPr/>
        </p:nvSpPr>
        <p:spPr>
          <a:xfrm>
            <a:off x="4141508" y="411286"/>
            <a:ext cx="666531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 x = let v = g x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h (v+8)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joinrec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10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jx</a:t>
            </a:r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go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=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(i+1)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in </a:t>
            </a:r>
            <a:r>
              <a:rPr lang="en-GB" sz="20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jump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go 0 </a:t>
            </a:r>
          </a:p>
        </p:txBody>
      </p:sp>
    </p:spTree>
    <p:extLst>
      <p:ext uri="{BB962C8B-B14F-4D97-AF65-F5344CB8AC3E}">
        <p14:creationId xmlns:p14="http://schemas.microsoft.com/office/powerpoint/2010/main" val="335839691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599"/>
            <a:ext cx="9448800" cy="2532321"/>
          </a:xfrm>
        </p:spPr>
        <p:txBody>
          <a:bodyPr/>
          <a:lstStyle/>
          <a:p>
            <a:r>
              <a:rPr lang="en-GB" dirty="0"/>
              <a:t>Wrap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3305228"/>
            <a:ext cx="9448800" cy="15097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CBC0-47D3-E8FF-4300-964F452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5F6992-6014-11BB-630E-5B4D8FFBA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3" t="8214" r="16190" b="52381"/>
          <a:stretch/>
        </p:blipFill>
        <p:spPr>
          <a:xfrm>
            <a:off x="1854316" y="343073"/>
            <a:ext cx="1885950" cy="270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9E9A2-4780-739B-D8EB-B8CC89C2B515}"/>
              </a:ext>
            </a:extLst>
          </p:cNvPr>
          <p:cNvSpPr txBox="1"/>
          <p:nvPr/>
        </p:nvSpPr>
        <p:spPr>
          <a:xfrm>
            <a:off x="152556" y="1125896"/>
            <a:ext cx="181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Contuation</a:t>
            </a:r>
            <a:r>
              <a:rPr lang="en-GB" b="1" dirty="0"/>
              <a:t> passing style (CPS)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clever, but complicated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51EAB-A078-ECA0-114A-E1B7CEEF5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79" t="16880" r="10849" b="31905"/>
          <a:stretch/>
        </p:blipFill>
        <p:spPr>
          <a:xfrm>
            <a:off x="1850235" y="3638324"/>
            <a:ext cx="3175908" cy="2822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EC294-841C-3EAA-9711-08D631EA229E}"/>
              </a:ext>
            </a:extLst>
          </p:cNvPr>
          <p:cNvSpPr txBox="1"/>
          <p:nvPr/>
        </p:nvSpPr>
        <p:spPr>
          <a:xfrm>
            <a:off x="189137" y="4572000"/>
            <a:ext cx="150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Direct style</a:t>
            </a:r>
            <a:r>
              <a:rPr lang="en-GB" dirty="0"/>
              <a:t>: simple,</a:t>
            </a:r>
            <a:br>
              <a:rPr lang="en-GB" dirty="0"/>
            </a:br>
            <a:r>
              <a:rPr lang="en-GB" dirty="0"/>
              <a:t>but misses some tricks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F43A5-A259-28CB-16F5-0D3D9806EE27}"/>
              </a:ext>
            </a:extLst>
          </p:cNvPr>
          <p:cNvSpPr txBox="1"/>
          <p:nvPr/>
        </p:nvSpPr>
        <p:spPr>
          <a:xfrm>
            <a:off x="5721798" y="280267"/>
            <a:ext cx="292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need for CPS!  Flanagan et al, PLDI 1993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FB5DD-D966-0D5F-BDBE-F0D43636D003}"/>
              </a:ext>
            </a:extLst>
          </p:cNvPr>
          <p:cNvSpPr txBox="1"/>
          <p:nvPr/>
        </p:nvSpPr>
        <p:spPr>
          <a:xfrm>
            <a:off x="4100486" y="1878212"/>
            <a:ext cx="475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Oh yes there is!</a:t>
            </a:r>
          </a:p>
          <a:p>
            <a:r>
              <a:rPr lang="en-GB" dirty="0"/>
              <a:t>Compiling with continuations, continued</a:t>
            </a:r>
          </a:p>
          <a:p>
            <a:r>
              <a:rPr lang="en-GB" dirty="0"/>
              <a:t>Kennedy, ICFP 2007</a:t>
            </a:r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FE86F8ED-44FE-43C7-346D-8B495BF78D6B}"/>
              </a:ext>
            </a:extLst>
          </p:cNvPr>
          <p:cNvSpPr/>
          <p:nvPr/>
        </p:nvSpPr>
        <p:spPr>
          <a:xfrm>
            <a:off x="4014381" y="243336"/>
            <a:ext cx="1783533" cy="830104"/>
          </a:xfrm>
          <a:prstGeom prst="irregularSeal2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Zap!</a:t>
            </a:r>
          </a:p>
        </p:txBody>
      </p:sp>
      <p:sp>
        <p:nvSpPr>
          <p:cNvPr id="14" name="Explosion 2 13">
            <a:extLst>
              <a:ext uri="{FF2B5EF4-FFF2-40B4-BE49-F238E27FC236}">
                <a16:creationId xmlns:a16="http://schemas.microsoft.com/office/drawing/2014/main" id="{C765303D-70F2-9E2C-3596-22EFF612A03B}"/>
              </a:ext>
            </a:extLst>
          </p:cNvPr>
          <p:cNvSpPr/>
          <p:nvPr/>
        </p:nvSpPr>
        <p:spPr>
          <a:xfrm>
            <a:off x="3938265" y="1037780"/>
            <a:ext cx="1783533" cy="830104"/>
          </a:xfrm>
          <a:prstGeom prst="irregularSeal2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Blam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5" name="Picture 4" descr="A monkey covering his face with his hands&#10;&#10;AI-generated content may be incorrect.">
            <a:extLst>
              <a:ext uri="{FF2B5EF4-FFF2-40B4-BE49-F238E27FC236}">
                <a16:creationId xmlns:a16="http://schemas.microsoft.com/office/drawing/2014/main" id="{08888815-9CB8-517D-1075-C25317733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6648"/>
          <a:stretch>
            <a:fillRect/>
          </a:stretch>
        </p:blipFill>
        <p:spPr>
          <a:xfrm>
            <a:off x="5559362" y="4846341"/>
            <a:ext cx="1838379" cy="1665599"/>
          </a:xfrm>
          <a:prstGeom prst="rect">
            <a:avLst/>
          </a:prstGeom>
        </p:spPr>
      </p:pic>
      <p:pic>
        <p:nvPicPr>
          <p:cNvPr id="5122" name="Picture 2" descr="Profile photo of Andrew Kennedy">
            <a:extLst>
              <a:ext uri="{FF2B5EF4-FFF2-40B4-BE49-F238E27FC236}">
                <a16:creationId xmlns:a16="http://schemas.microsoft.com/office/drawing/2014/main" id="{04EF22C6-F58D-0321-20FA-0D03327F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65" y="1994162"/>
            <a:ext cx="2670692" cy="26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5901C84-68B6-6F38-F9B6-D6939A1EE4CF}"/>
              </a:ext>
            </a:extLst>
          </p:cNvPr>
          <p:cNvSpPr/>
          <p:nvPr/>
        </p:nvSpPr>
        <p:spPr>
          <a:xfrm>
            <a:off x="8754465" y="235283"/>
            <a:ext cx="3166437" cy="954107"/>
          </a:xfrm>
          <a:prstGeom prst="wedgeRectCallout">
            <a:avLst>
              <a:gd name="adj1" fmla="val -12582"/>
              <a:gd name="adj2" fmla="val 163924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Abandon ANF!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Just use CPS!</a:t>
            </a:r>
          </a:p>
        </p:txBody>
      </p:sp>
    </p:spTree>
    <p:extLst>
      <p:ext uri="{BB962C8B-B14F-4D97-AF65-F5344CB8AC3E}">
        <p14:creationId xmlns:p14="http://schemas.microsoft.com/office/powerpoint/2010/main" val="35562720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2456741"/>
            <a:ext cx="10972800" cy="2834639"/>
          </a:xfrm>
        </p:spPr>
        <p:txBody>
          <a:bodyPr>
            <a:noAutofit/>
          </a:bodyPr>
          <a:lstStyle/>
          <a:p>
            <a:r>
              <a:rPr lang="en-GB" dirty="0"/>
              <a:t>An extremely (almost embarrassingly) simple idea</a:t>
            </a:r>
          </a:p>
          <a:p>
            <a:r>
              <a:rPr lang="en-GB" dirty="0"/>
              <a:t>Excellent power-to-weight ratio</a:t>
            </a:r>
          </a:p>
          <a:p>
            <a:r>
              <a:rPr lang="en-GB" dirty="0"/>
              <a:t>But (of course) some tricky corners</a:t>
            </a:r>
          </a:p>
          <a:p>
            <a:r>
              <a:rPr lang="en-GB" dirty="0"/>
              <a:t>Paper: on my home page: </a:t>
            </a:r>
            <a:r>
              <a:rPr lang="en-GB" dirty="0">
                <a:hlinkClick r:id="rId2"/>
              </a:rPr>
              <a:t>https://simon.peytonjones.org</a:t>
            </a:r>
            <a:endParaRPr lang="en-GB" dirty="0"/>
          </a:p>
          <a:p>
            <a:r>
              <a:rPr lang="en-GB" dirty="0"/>
              <a:t>Q for the audience: are there any remaining advantages to compiling through CPS?</a:t>
            </a:r>
          </a:p>
          <a:p>
            <a:endParaRPr lang="en-GB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2155873" y="1313741"/>
            <a:ext cx="7880254" cy="919401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It’s a no-brainer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Every direct-style compiler should use join points</a:t>
            </a:r>
          </a:p>
        </p:txBody>
      </p:sp>
    </p:spTree>
    <p:extLst>
      <p:ext uri="{BB962C8B-B14F-4D97-AF65-F5344CB8AC3E}">
        <p14:creationId xmlns:p14="http://schemas.microsoft.com/office/powerpoint/2010/main" val="385538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13" t="8214" r="16190" b="52381"/>
          <a:stretch/>
        </p:blipFill>
        <p:spPr>
          <a:xfrm>
            <a:off x="1854316" y="343073"/>
            <a:ext cx="1885950" cy="2702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56" y="1125896"/>
            <a:ext cx="181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Contuation</a:t>
            </a:r>
            <a:r>
              <a:rPr lang="en-GB" b="1" dirty="0"/>
              <a:t> passing style (CPS)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clever, but complicated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279" t="16880" r="10849" b="31905"/>
          <a:stretch/>
        </p:blipFill>
        <p:spPr>
          <a:xfrm>
            <a:off x="1850235" y="3638324"/>
            <a:ext cx="3175908" cy="2822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137" y="4572000"/>
            <a:ext cx="150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Direct style</a:t>
            </a:r>
            <a:r>
              <a:rPr lang="en-GB" dirty="0"/>
              <a:t>: simple,</a:t>
            </a:r>
            <a:br>
              <a:rPr lang="en-GB" dirty="0"/>
            </a:br>
            <a:r>
              <a:rPr lang="en-GB" dirty="0"/>
              <a:t>but misses some tricks</a:t>
            </a:r>
          </a:p>
        </p:txBody>
      </p:sp>
      <p:sp>
        <p:nvSpPr>
          <p:cNvPr id="9" name="Explosion: 14 Points 8"/>
          <p:cNvSpPr/>
          <p:nvPr/>
        </p:nvSpPr>
        <p:spPr>
          <a:xfrm>
            <a:off x="5969921" y="1967300"/>
            <a:ext cx="3261269" cy="1867733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Pow!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Arrow: Striped Right 9"/>
          <p:cNvSpPr/>
          <p:nvPr/>
        </p:nvSpPr>
        <p:spPr>
          <a:xfrm rot="660759">
            <a:off x="4023107" y="2374116"/>
            <a:ext cx="1980753" cy="514350"/>
          </a:xfrm>
          <a:prstGeom prst="stripedRightArrow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Arrow: Striped Right 10"/>
          <p:cNvSpPr/>
          <p:nvPr/>
        </p:nvSpPr>
        <p:spPr>
          <a:xfrm rot="18357925">
            <a:off x="5036545" y="4242076"/>
            <a:ext cx="1653301" cy="514350"/>
          </a:xfrm>
          <a:prstGeom prst="stripedRightArrow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146377" y="4681060"/>
            <a:ext cx="5113805" cy="2043113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2400" b="1" dirty="0"/>
              <a:t>Direct style with join points: </a:t>
            </a:r>
          </a:p>
          <a:p>
            <a:endParaRPr lang="en-GB" dirty="0"/>
          </a:p>
          <a:p>
            <a:r>
              <a:rPr lang="en-GB" dirty="0"/>
              <a:t>Simple, simple, simple</a:t>
            </a:r>
          </a:p>
          <a:p>
            <a:r>
              <a:rPr lang="en-GB" dirty="0"/>
              <a:t>All the goodness of CPS with none of the pain</a:t>
            </a:r>
          </a:p>
          <a:p>
            <a:r>
              <a:rPr lang="en-GB" dirty="0"/>
              <a:t>New wins (fusion)</a:t>
            </a:r>
          </a:p>
          <a:p>
            <a:r>
              <a:rPr lang="en-GB" dirty="0"/>
              <a:t>Works at scale (GHC)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1798" y="280267"/>
            <a:ext cx="292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need for CPS!  Flanagan et al, PLDI 1993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2806" y="1209787"/>
            <a:ext cx="304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Oh yes there is!</a:t>
            </a:r>
          </a:p>
          <a:p>
            <a:r>
              <a:rPr lang="en-GB" dirty="0"/>
              <a:t>Kennedy et al, ICFP 2007</a:t>
            </a:r>
          </a:p>
        </p:txBody>
      </p:sp>
      <p:sp>
        <p:nvSpPr>
          <p:cNvPr id="3" name="Explosion 2 2"/>
          <p:cNvSpPr/>
          <p:nvPr/>
        </p:nvSpPr>
        <p:spPr>
          <a:xfrm>
            <a:off x="4014381" y="243336"/>
            <a:ext cx="1783533" cy="830104"/>
          </a:xfrm>
          <a:prstGeom prst="irregularSeal2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Zap!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3938265" y="1037780"/>
            <a:ext cx="1783533" cy="830104"/>
          </a:xfrm>
          <a:prstGeom prst="irregularSeal2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Blam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19D18-B21A-F132-210F-17A1ECF0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30387">
            <a:off x="7712784" y="1928359"/>
            <a:ext cx="5019945" cy="891297"/>
          </a:xfrm>
          <a:prstGeom prst="rect">
            <a:avLst/>
          </a:prstGeom>
        </p:spPr>
      </p:pic>
      <p:sp>
        <p:nvSpPr>
          <p:cNvPr id="15" name="Content Placeholder 44">
            <a:extLst>
              <a:ext uri="{FF2B5EF4-FFF2-40B4-BE49-F238E27FC236}">
                <a16:creationId xmlns:a16="http://schemas.microsoft.com/office/drawing/2014/main" id="{5A7A2654-B003-96DC-24BA-09C79EC5EF7D}"/>
              </a:ext>
            </a:extLst>
          </p:cNvPr>
          <p:cNvSpPr txBox="1">
            <a:spLocks/>
          </p:cNvSpPr>
          <p:nvPr/>
        </p:nvSpPr>
        <p:spPr>
          <a:xfrm>
            <a:off x="9703406" y="379294"/>
            <a:ext cx="2701821" cy="8304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 pitchFamily="18" charset="2"/>
              <a:buNone/>
            </a:pPr>
            <a:r>
              <a:rPr lang="en-GB" dirty="0"/>
              <a:t>[PLDI 2017]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248CF-8FC2-F0CC-06D1-07BFE3E75B6E}"/>
              </a:ext>
            </a:extLst>
          </p:cNvPr>
          <p:cNvSpPr txBox="1"/>
          <p:nvPr/>
        </p:nvSpPr>
        <p:spPr>
          <a:xfrm>
            <a:off x="7905342" y="3494479"/>
            <a:ext cx="231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Oh no there isn’t!</a:t>
            </a:r>
          </a:p>
        </p:txBody>
      </p:sp>
    </p:spTree>
    <p:extLst>
      <p:ext uri="{BB962C8B-B14F-4D97-AF65-F5344CB8AC3E}">
        <p14:creationId xmlns:p14="http://schemas.microsoft.com/office/powerpoint/2010/main" val="236730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48941" y="663043"/>
            <a:ext cx="2041451" cy="1055608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Natural deduction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3139458" y="663043"/>
            <a:ext cx="1611679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Lambda calculus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489700" y="2319950"/>
            <a:ext cx="2000692" cy="1055608"/>
          </a:xfrm>
          <a:prstGeom prst="round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Sequent logic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516675" y="658657"/>
            <a:ext cx="1886358" cy="105560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Core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GHC IR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073891" y="2319950"/>
            <a:ext cx="1820838" cy="1055608"/>
          </a:xfrm>
          <a:prstGeom prst="roundRect">
            <a:avLst/>
          </a:prstGeom>
          <a:solidFill>
            <a:srgbClr val="99CC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Sequent calculus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445093" y="2298725"/>
            <a:ext cx="2799908" cy="1055608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Sequent Core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New GHC IR?</a:t>
            </a:r>
          </a:p>
        </p:txBody>
      </p:sp>
      <p:cxnSp>
        <p:nvCxnSpPr>
          <p:cNvPr id="9" name="Straight Arrow Connector 8"/>
          <p:cNvCxnSpPr>
            <a:stCxn id="2" idx="3"/>
            <a:endCxn id="3" idx="1"/>
          </p:cNvCxnSpPr>
          <p:nvPr/>
        </p:nvCxnSpPr>
        <p:spPr>
          <a:xfrm>
            <a:off x="2490392" y="1190847"/>
            <a:ext cx="64906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 flipV="1">
            <a:off x="4751137" y="1186461"/>
            <a:ext cx="765538" cy="43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>
            <a:off x="2490392" y="2847754"/>
            <a:ext cx="5834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 flipV="1">
            <a:off x="4894729" y="2826529"/>
            <a:ext cx="550364" cy="21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002848" y="3460526"/>
            <a:ext cx="2701821" cy="830493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en-GB" dirty="0"/>
              <a:t>Sequent calculus as a compiler intermediate language [ICFP 2016]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7" y="3545990"/>
            <a:ext cx="1597062" cy="1597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2" y="3580596"/>
            <a:ext cx="1562456" cy="15624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8817149" y="1504961"/>
            <a:ext cx="3224333" cy="1055608"/>
          </a:xfrm>
          <a:prstGeom prst="roundRect">
            <a:avLst/>
          </a:prstGeom>
          <a:solidFill>
            <a:srgbClr val="33CC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Core + join points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GHC’s new  IR</a:t>
            </a:r>
          </a:p>
        </p:txBody>
      </p:sp>
      <p:cxnSp>
        <p:nvCxnSpPr>
          <p:cNvPr id="23" name="Straight Arrow Connector 22"/>
          <p:cNvCxnSpPr>
            <a:cxnSpLocks/>
            <a:stCxn id="5" idx="3"/>
            <a:endCxn id="18" idx="1"/>
          </p:cNvCxnSpPr>
          <p:nvPr/>
        </p:nvCxnSpPr>
        <p:spPr>
          <a:xfrm>
            <a:off x="7403033" y="1186461"/>
            <a:ext cx="1414116" cy="846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3"/>
            <a:endCxn id="18" idx="1"/>
          </p:cNvCxnSpPr>
          <p:nvPr/>
        </p:nvCxnSpPr>
        <p:spPr>
          <a:xfrm flipV="1">
            <a:off x="8245001" y="2032765"/>
            <a:ext cx="572148" cy="7937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413205-0BB7-4B25-9BA4-8C044C42407F}"/>
              </a:ext>
            </a:extLst>
          </p:cNvPr>
          <p:cNvSpPr txBox="1"/>
          <p:nvPr/>
        </p:nvSpPr>
        <p:spPr>
          <a:xfrm>
            <a:off x="1461724" y="1848099"/>
            <a:ext cx="32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Curry-Howard isomorphism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934B1-D232-4146-8C4A-28814CC088A9}"/>
              </a:ext>
            </a:extLst>
          </p:cNvPr>
          <p:cNvSpPr txBox="1"/>
          <p:nvPr/>
        </p:nvSpPr>
        <p:spPr>
          <a:xfrm>
            <a:off x="619027" y="5313482"/>
            <a:ext cx="124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Zena Ariola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82697-5A18-4185-B1F7-AA44AA2E01DC}"/>
              </a:ext>
            </a:extLst>
          </p:cNvPr>
          <p:cNvSpPr txBox="1"/>
          <p:nvPr/>
        </p:nvSpPr>
        <p:spPr>
          <a:xfrm>
            <a:off x="2593102" y="5313483"/>
            <a:ext cx="124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Paul Downen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B46F82-A4FB-4489-B7CD-2260D93DEECF}"/>
              </a:ext>
            </a:extLst>
          </p:cNvPr>
          <p:cNvSpPr txBox="1"/>
          <p:nvPr/>
        </p:nvSpPr>
        <p:spPr>
          <a:xfrm>
            <a:off x="4392420" y="5313482"/>
            <a:ext cx="124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Luke Maurer</a:t>
            </a:r>
          </a:p>
        </p:txBody>
      </p:sp>
      <p:sp>
        <p:nvSpPr>
          <p:cNvPr id="14" name="Content Placeholder 44">
            <a:extLst>
              <a:ext uri="{FF2B5EF4-FFF2-40B4-BE49-F238E27FC236}">
                <a16:creationId xmlns:a16="http://schemas.microsoft.com/office/drawing/2014/main" id="{B5B68A8B-6A7A-2CA8-16A5-F039DF265CE8}"/>
              </a:ext>
            </a:extLst>
          </p:cNvPr>
          <p:cNvSpPr txBox="1">
            <a:spLocks/>
          </p:cNvSpPr>
          <p:nvPr/>
        </p:nvSpPr>
        <p:spPr>
          <a:xfrm>
            <a:off x="9086969" y="2750103"/>
            <a:ext cx="2701821" cy="83049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 pitchFamily="18" charset="2"/>
              <a:buNone/>
            </a:pPr>
            <a:r>
              <a:rPr lang="en-GB" dirty="0"/>
              <a:t>Compiling without continuations</a:t>
            </a:r>
            <a:br>
              <a:rPr lang="en-GB" dirty="0"/>
            </a:br>
            <a:r>
              <a:rPr lang="en-GB" dirty="0"/>
              <a:t>[PLDI 2017]</a:t>
            </a:r>
            <a:endParaRPr lang="en-GB" sz="2400" dirty="0"/>
          </a:p>
        </p:txBody>
      </p:sp>
      <p:pic>
        <p:nvPicPr>
          <p:cNvPr id="2050" name="Picture 2" descr="Jane Street Blog - Finding memory leaks with Memtrace">
            <a:extLst>
              <a:ext uri="{FF2B5EF4-FFF2-40B4-BE49-F238E27FC236}">
                <a16:creationId xmlns:a16="http://schemas.microsoft.com/office/drawing/2014/main" id="{3CA88F15-0347-41C5-FF82-93A7125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29" y="3545990"/>
            <a:ext cx="1247547" cy="16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81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Comic Sans MS" panose="030F0702030302020204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60882</TotalTime>
  <Words>5166</Words>
  <Application>Microsoft Office PowerPoint</Application>
  <PresentationFormat>Widescreen</PresentationFormat>
  <Paragraphs>804</Paragraphs>
  <Slides>70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Book Antiqua</vt:lpstr>
      <vt:lpstr>Calibri</vt:lpstr>
      <vt:lpstr>Comic Sans MS</vt:lpstr>
      <vt:lpstr>Courier New</vt:lpstr>
      <vt:lpstr>Lucida Sans</vt:lpstr>
      <vt:lpstr>Wingdings</vt:lpstr>
      <vt:lpstr>Wingdings 2</vt:lpstr>
      <vt:lpstr>Wingdings 3</vt:lpstr>
      <vt:lpstr>Apex</vt:lpstr>
      <vt:lpstr>Join points in practice</vt:lpstr>
      <vt:lpstr>PowerPoint Presentation</vt:lpstr>
      <vt:lpstr>PowerPoint Presentation</vt:lpstr>
      <vt:lpstr>PowerPoint Presentation</vt:lpstr>
      <vt:lpstr>To CPS or not to CPS</vt:lpstr>
      <vt:lpstr>PowerPoint Presentation</vt:lpstr>
      <vt:lpstr>PowerPoint Presentation</vt:lpstr>
      <vt:lpstr>PowerPoint Presentation</vt:lpstr>
      <vt:lpstr>PowerPoint Presentation</vt:lpstr>
      <vt:lpstr>How GHC works</vt:lpstr>
      <vt:lpstr>Core: GHC’s intermediate language </vt:lpstr>
      <vt:lpstr>Commuting conversions</vt:lpstr>
      <vt:lpstr>Case of case</vt:lpstr>
      <vt:lpstr>PowerPoint Presentation</vt:lpstr>
      <vt:lpstr>Not just case-of case</vt:lpstr>
      <vt:lpstr>A worry</vt:lpstr>
      <vt:lpstr>Join points</vt:lpstr>
      <vt:lpstr>Join points</vt:lpstr>
      <vt:lpstr>Generalises to arbitrary patterns</vt:lpstr>
      <vt:lpstr>Key insight: join points are like  control-flow labels</vt:lpstr>
      <vt:lpstr>Guy Steele knew this too</vt:lpstr>
      <vt:lpstr>All this is very very old</vt:lpstr>
      <vt:lpstr>But back-end only leaves $$$$$ on the table</vt:lpstr>
      <vt:lpstr>PowerPoint Presentation</vt:lpstr>
      <vt:lpstr>PowerPoint Presentation</vt:lpstr>
      <vt:lpstr>PowerPoint Presentation</vt:lpstr>
      <vt:lpstr>PowerPoint Presentation</vt:lpstr>
      <vt:lpstr>Join points in practice</vt:lpstr>
      <vt:lpstr>Implementing join points</vt:lpstr>
      <vt:lpstr>Implementing join points</vt:lpstr>
      <vt:lpstr>Join points are just let-bindings; huge win</vt:lpstr>
      <vt:lpstr>Not quite what is in the paper!</vt:lpstr>
      <vt:lpstr>Optimising join points</vt:lpstr>
      <vt:lpstr>The Simplifier</vt:lpstr>
      <vt:lpstr>Inferring join points (“contification”)</vt:lpstr>
      <vt:lpstr>Preserving and exploiting join points</vt:lpstr>
      <vt:lpstr>But not for join points!</vt:lpstr>
      <vt:lpstr>Keeping  join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join points and fusion</vt:lpstr>
      <vt:lpstr>Recursive join points</vt:lpstr>
      <vt:lpstr>Streams</vt:lpstr>
      <vt:lpstr>Stream fusion</vt:lpstr>
      <vt:lpstr>Floating lets in</vt:lpstr>
      <vt:lpstr>Floating lets in</vt:lpstr>
      <vt:lpstr>Inlining and occurrence analysis</vt:lpstr>
      <vt:lpstr>Inlining of join points:  just like ordinary functions</vt:lpstr>
      <vt:lpstr>Inlining into join-point RHSs</vt:lpstr>
      <vt:lpstr>Inlining into join point RHSs</vt:lpstr>
      <vt:lpstr>A tricky example</vt:lpstr>
      <vt:lpstr>Same again, with join points</vt:lpstr>
      <vt:lpstr>Solution</vt:lpstr>
      <vt:lpstr>Another tricky corner</vt:lpstr>
      <vt:lpstr>Another tricky corner</vt:lpstr>
      <vt:lpstr>Another tricky corner</vt:lpstr>
      <vt:lpstr>Exit floating aka “Exitification”</vt:lpstr>
      <vt:lpstr>Exit floating</vt:lpstr>
      <vt:lpstr>Exit floating</vt:lpstr>
      <vt:lpstr>Exit floating</vt:lpstr>
      <vt:lpstr>Exit floating</vt:lpstr>
      <vt:lpstr>Exit floating</vt:lpstr>
      <vt:lpstr>Exit floating</vt:lpstr>
      <vt:lpstr>Wrap up</vt:lpstr>
      <vt:lpstr>Bottom 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Haskell</dc:title>
  <dc:creator>Simon Peyton Jones</dc:creator>
  <cp:lastModifiedBy>Simon Peyton Jones</cp:lastModifiedBy>
  <cp:revision>1794</cp:revision>
  <dcterms:created xsi:type="dcterms:W3CDTF">2007-06-26T16:41:16Z</dcterms:created>
  <dcterms:modified xsi:type="dcterms:W3CDTF">2025-10-16T02:28:13Z</dcterms:modified>
</cp:coreProperties>
</file>