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90"/>
  </p:notesMasterIdLst>
  <p:handoutMasterIdLst>
    <p:handoutMasterId r:id="rId91"/>
  </p:handoutMasterIdLst>
  <p:sldIdLst>
    <p:sldId id="256" r:id="rId5"/>
    <p:sldId id="1448942970" r:id="rId6"/>
    <p:sldId id="1448942971" r:id="rId7"/>
    <p:sldId id="298" r:id="rId8"/>
    <p:sldId id="272" r:id="rId9"/>
    <p:sldId id="273" r:id="rId10"/>
    <p:sldId id="292" r:id="rId11"/>
    <p:sldId id="293" r:id="rId12"/>
    <p:sldId id="294" r:id="rId13"/>
    <p:sldId id="296" r:id="rId14"/>
    <p:sldId id="295" r:id="rId15"/>
    <p:sldId id="1448942962" r:id="rId16"/>
    <p:sldId id="297" r:id="rId17"/>
    <p:sldId id="1448942987" r:id="rId18"/>
    <p:sldId id="1448942964" r:id="rId19"/>
    <p:sldId id="1448942977" r:id="rId20"/>
    <p:sldId id="1448942963" r:id="rId21"/>
    <p:sldId id="283" r:id="rId22"/>
    <p:sldId id="284" r:id="rId23"/>
    <p:sldId id="285" r:id="rId24"/>
    <p:sldId id="282" r:id="rId25"/>
    <p:sldId id="1448942965" r:id="rId26"/>
    <p:sldId id="287" r:id="rId27"/>
    <p:sldId id="1448942973" r:id="rId28"/>
    <p:sldId id="1448942974" r:id="rId29"/>
    <p:sldId id="299" r:id="rId30"/>
    <p:sldId id="276" r:id="rId31"/>
    <p:sldId id="277" r:id="rId32"/>
    <p:sldId id="278" r:id="rId33"/>
    <p:sldId id="1448942979" r:id="rId34"/>
    <p:sldId id="1448942980" r:id="rId35"/>
    <p:sldId id="281" r:id="rId36"/>
    <p:sldId id="1448942981" r:id="rId37"/>
    <p:sldId id="1448942976" r:id="rId38"/>
    <p:sldId id="300" r:id="rId39"/>
    <p:sldId id="337" r:id="rId40"/>
    <p:sldId id="338" r:id="rId41"/>
    <p:sldId id="301" r:id="rId42"/>
    <p:sldId id="302" r:id="rId43"/>
    <p:sldId id="339" r:id="rId44"/>
    <p:sldId id="340" r:id="rId45"/>
    <p:sldId id="341" r:id="rId46"/>
    <p:sldId id="325" r:id="rId47"/>
    <p:sldId id="343" r:id="rId48"/>
    <p:sldId id="344" r:id="rId49"/>
    <p:sldId id="330" r:id="rId50"/>
    <p:sldId id="357" r:id="rId51"/>
    <p:sldId id="346" r:id="rId52"/>
    <p:sldId id="1448942986" r:id="rId53"/>
    <p:sldId id="345" r:id="rId54"/>
    <p:sldId id="348" r:id="rId55"/>
    <p:sldId id="347" r:id="rId56"/>
    <p:sldId id="1448942972" r:id="rId57"/>
    <p:sldId id="270" r:id="rId58"/>
    <p:sldId id="349" r:id="rId59"/>
    <p:sldId id="350" r:id="rId60"/>
    <p:sldId id="1448942978" r:id="rId61"/>
    <p:sldId id="351" r:id="rId62"/>
    <p:sldId id="355" r:id="rId63"/>
    <p:sldId id="353" r:id="rId64"/>
    <p:sldId id="352" r:id="rId65"/>
    <p:sldId id="356" r:id="rId66"/>
    <p:sldId id="1448942955" r:id="rId67"/>
    <p:sldId id="1448942959" r:id="rId68"/>
    <p:sldId id="551" r:id="rId69"/>
    <p:sldId id="553" r:id="rId70"/>
    <p:sldId id="552" r:id="rId71"/>
    <p:sldId id="556" r:id="rId72"/>
    <p:sldId id="557" r:id="rId73"/>
    <p:sldId id="561" r:id="rId74"/>
    <p:sldId id="572" r:id="rId75"/>
    <p:sldId id="1448942956" r:id="rId76"/>
    <p:sldId id="591" r:id="rId77"/>
    <p:sldId id="461" r:id="rId78"/>
    <p:sldId id="578" r:id="rId79"/>
    <p:sldId id="1448942960" r:id="rId80"/>
    <p:sldId id="596" r:id="rId81"/>
    <p:sldId id="1448942982" r:id="rId82"/>
    <p:sldId id="1448942983" r:id="rId83"/>
    <p:sldId id="1448942966" r:id="rId84"/>
    <p:sldId id="1448942958" r:id="rId85"/>
    <p:sldId id="1448942967" r:id="rId86"/>
    <p:sldId id="1448942968" r:id="rId87"/>
    <p:sldId id="1448942985" r:id="rId88"/>
    <p:sldId id="1448942954" r:id="rId89"/>
  </p:sldIdLst>
  <p:sldSz cx="12192000" cy="68580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ACD4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1" autoAdjust="0"/>
    <p:restoredTop sz="94641" autoAdjust="0"/>
  </p:normalViewPr>
  <p:slideViewPr>
    <p:cSldViewPr snapToGrid="0">
      <p:cViewPr varScale="1">
        <p:scale>
          <a:sx n="94" d="100"/>
          <a:sy n="94" d="100"/>
        </p:scale>
        <p:origin x="9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03FB87-790C-4850-A90C-12C5FF4B94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27921-F9C4-44F3-AC5F-130B6A406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34942C2-9BB4-485B-BAA9-2B22AB8C8143}" type="datetime1">
              <a:rPr lang="en-GB" smtClean="0"/>
              <a:t>24/01/2025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5E047-F1CB-4066-A459-9EDC95F2E6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77EF5-5277-4BAF-8BB4-2E0210398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668C69-0C3E-40A2-B4A0-B2C8B71D8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586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6B0483-5E48-4989-812C-4FF58E3186C6}" type="datetime1">
              <a:rPr lang="en-GB" noProof="0" smtClean="0"/>
              <a:t>24/01/2025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000EEB-8338-48D7-8EE8-EE0082EF760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67770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338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58E96-8AB9-6F8E-F8CB-364633B0D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150E3E42-13CC-5F5C-4970-2880B69B24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38E548-25D3-4BBA-92DF-B689900F687D}" type="slidenum">
              <a:rPr lang="en-GB" altLang="en-US"/>
              <a:pPr>
                <a:spcBef>
                  <a:spcPct val="0"/>
                </a:spcBef>
              </a:pPr>
              <a:t>40</a:t>
            </a:fld>
            <a:endParaRPr lang="en-GB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6887DD16-8C8F-0A3D-AA46-AE71BE97C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1203485-E6CF-4E9D-458D-54A21511D0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18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F2CB3-1209-9556-0EC1-4427B65D6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CC5FB769-16DD-A32F-4D7B-FBD7FB66C3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38E548-25D3-4BBA-92DF-B689900F687D}" type="slidenum">
              <a:rPr lang="en-GB" altLang="en-US"/>
              <a:pPr>
                <a:spcBef>
                  <a:spcPct val="0"/>
                </a:spcBef>
              </a:pPr>
              <a:t>41</a:t>
            </a:fld>
            <a:endParaRPr lang="en-GB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E799B1F6-C946-5738-3CE6-D0CDB29D1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68FA9B39-42E0-F431-259C-413D508D7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05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E000EEB-8338-48D7-8EE8-EE0082EF7602}" type="slidenum">
              <a:rPr lang="en-GB" noProof="0" smtClean="0"/>
              <a:t>42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3155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4DC4E936-EB69-7309-55B7-5A0C6E135B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EC6AE2-3881-4F4C-B693-D19FFD380946}" type="slidenum">
              <a:rPr lang="en-GB" altLang="en-US"/>
              <a:pPr>
                <a:spcBef>
                  <a:spcPct val="0"/>
                </a:spcBef>
              </a:pPr>
              <a:t>43</a:t>
            </a:fld>
            <a:endParaRPr lang="en-GB" alt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23DA444A-397D-D1E2-E831-E7FC777BAD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DDC903A8-CA85-3CD3-A6E1-A81E48761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FD4B9-BD35-D50B-1AFF-0077E368C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4FDB1DD-1429-2940-9045-8460216211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EC6AE2-3881-4F4C-B693-D19FFD380946}" type="slidenum">
              <a:rPr lang="en-GB" altLang="en-US"/>
              <a:pPr>
                <a:spcBef>
                  <a:spcPct val="0"/>
                </a:spcBef>
              </a:pPr>
              <a:t>44</a:t>
            </a:fld>
            <a:endParaRPr lang="en-GB" alt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A9E39045-E2F4-94E9-4BBA-E696CA858A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B15469D0-42E7-8576-E874-DEFAE8EDF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85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7359-0CA9-AF27-ABF9-7E0E862D1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59ADCFCF-FAB3-D5B0-C8FD-461CAAF856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38E548-25D3-4BBA-92DF-B689900F687D}" type="slidenum">
              <a:rPr lang="en-GB" altLang="en-US"/>
              <a:pPr>
                <a:spcBef>
                  <a:spcPct val="0"/>
                </a:spcBef>
              </a:pPr>
              <a:t>45</a:t>
            </a:fld>
            <a:endParaRPr lang="en-GB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BF6B9202-6888-5D85-1145-133D292DD7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33839506-D5DA-3423-AD69-F34476C51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79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223264A8-ACD3-E7C7-031B-B8CC5D0DC5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B4BBF7-E731-456F-88AE-535AD8B7169E}" type="slidenum">
              <a:rPr lang="en-GB" altLang="en-US"/>
              <a:pPr>
                <a:spcBef>
                  <a:spcPct val="0"/>
                </a:spcBef>
              </a:pPr>
              <a:t>46</a:t>
            </a:fld>
            <a:endParaRPr lang="en-GB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828A0FBA-4BD1-A0A8-B794-DA183C483F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8C63E575-4CFC-CF86-E55C-3CAE120C1D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6DE72-06C4-1EB7-9840-6A5DF5507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81A769C3-61B1-0AD7-DDDA-C3687EA95A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4634A0-2A19-4013-AB44-F67340033733}" type="slidenum">
              <a:rPr lang="en-GB" altLang="en-US"/>
              <a:pPr>
                <a:spcBef>
                  <a:spcPct val="0"/>
                </a:spcBef>
              </a:pPr>
              <a:t>47</a:t>
            </a:fld>
            <a:endParaRPr lang="en-GB" altLang="en-US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882FBD8-AD2F-8D70-397A-13FF96F56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87B335AB-683B-4BAA-A0F8-9BF11F0294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93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Neice</a:t>
            </a:r>
            <a:r>
              <a:rPr lang="en-GB" dirty="0"/>
              <a:t> of Professor of Greek at</a:t>
            </a:r>
            <a:r>
              <a:rPr lang="en-GB" baseline="0" dirty="0"/>
              <a:t> UCC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DDD1E-A6FF-43BE-AA37-9D7C7B4F494C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605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E000EEB-8338-48D7-8EE8-EE0082EF7602}" type="slidenum">
              <a:rPr lang="en-GB" noProof="0" smtClean="0"/>
              <a:t>28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20715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5FC3B-4C5D-90CA-86C0-82168CD4F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74B9B-5D08-8535-673A-6C5683202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3E6CF-3883-DA9A-DB38-FE9D8BDEF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B9EB4-3638-590A-53EF-2E4A44200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E000EEB-8338-48D7-8EE8-EE0082EF7602}" type="slidenum">
              <a:rPr lang="en-GB" noProof="0" smtClean="0"/>
              <a:t>29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9656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774D0-A3E6-5F76-F711-64DD6669A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67908B-96F4-3B10-5A96-8BDF3AA71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8C9F9-105D-B8FE-E2DA-E0B27EAA5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CCF59-5B7C-E5EA-6B51-02B0FDA55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E000EEB-8338-48D7-8EE8-EE0082EF7602}" type="slidenum">
              <a:rPr lang="en-GB" noProof="0" smtClean="0"/>
              <a:t>30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552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EF271-C95B-54AD-C17A-18B2D06B6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73B06C-1110-61F7-147C-908813DE2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117A1-4DE9-D631-9906-1AA887D77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8DBC5-8C0E-87D8-6182-85F8C67B6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E000EEB-8338-48D7-8EE8-EE0082EF7602}" type="slidenum">
              <a:rPr lang="en-GB" noProof="0" smtClean="0"/>
              <a:t>31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0625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B2926-32D2-6251-BB73-DD7B627C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6606E8-503D-74D6-2BDF-78310398C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BE228-E004-A284-645E-27E3A34F1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EA85A-E2F3-1959-DD65-889230769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E000EEB-8338-48D7-8EE8-EE0082EF7602}" type="slidenum">
              <a:rPr lang="en-GB" noProof="0" smtClean="0"/>
              <a:t>32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43961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0EB00-6CF3-4B90-BF5E-61FC37FF3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9032B9-FCF3-C835-290F-0220064DE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D35CC-9C63-6547-5D24-B0A013637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C830C-5717-FC80-2420-3370BB0548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E000EEB-8338-48D7-8EE8-EE0082EF7602}" type="slidenum">
              <a:rPr lang="en-GB" noProof="0" smtClean="0"/>
              <a:t>33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92807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3C99F19-1207-D7F4-7614-5773BD1EA2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89C03-3685-45CA-9188-DC5BBC593447}" type="slidenum">
              <a:rPr lang="en-GB" altLang="en-US"/>
              <a:pPr>
                <a:spcBef>
                  <a:spcPct val="0"/>
                </a:spcBef>
              </a:pPr>
              <a:t>38</a:t>
            </a:fld>
            <a:endParaRPr lang="en-GB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A43991A0-F6F2-4BBB-8DE9-8784C81781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0B3AFCCC-98FF-F234-5CC6-B49D2D37DA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C1C116E-842F-7ABF-A56B-393DBA7AC3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38E548-25D3-4BBA-92DF-B689900F687D}" type="slidenum">
              <a:rPr lang="en-GB" altLang="en-US"/>
              <a:pPr>
                <a:spcBef>
                  <a:spcPct val="0"/>
                </a:spcBef>
              </a:pPr>
              <a:t>39</a:t>
            </a:fld>
            <a:endParaRPr lang="en-GB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2A621F6A-9130-D192-C032-4DC8D502B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0A2D19B3-A80D-7CFB-499F-54FBE02C4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530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25539"/>
            <a:ext cx="5384800" cy="5399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25539"/>
            <a:ext cx="5384800" cy="5399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32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 dirty="0"/>
              <a:t>Click to edit Master text styles</a:t>
            </a:r>
          </a:p>
          <a:p>
            <a:pPr lvl="1" rtl="0"/>
            <a:r>
              <a:rPr lang="en-US" noProof="0" dirty="0"/>
              <a:t>Second level</a:t>
            </a:r>
          </a:p>
          <a:p>
            <a:pPr lvl="2" rtl="0"/>
            <a:r>
              <a:rPr lang="en-US" noProof="0" dirty="0"/>
              <a:t>Third level</a:t>
            </a:r>
          </a:p>
          <a:p>
            <a:pPr lvl="3" rtl="0"/>
            <a:r>
              <a:rPr lang="en-US" noProof="0" dirty="0"/>
              <a:t>Fourth level</a:t>
            </a:r>
          </a:p>
          <a:p>
            <a:pPr lvl="4" rtl="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56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en-GB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  <p:sldLayoutId id="2147483672" r:id="rId19"/>
    <p:sldLayoutId id="2147483673" r:id="rId2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guy-boy-smart-man-people-male-3237859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gameoflife.com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colasloizeau.com/gol-computer" TargetMode="External"/><Relationship Id="rId2" Type="http://schemas.openxmlformats.org/officeDocument/2006/relationships/hyperlink" Target="https://nicholas.carlini.com/writing/2021/unlimited-register-machine-game-of-life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in links">
            <a:extLst>
              <a:ext uri="{FF2B5EF4-FFF2-40B4-BE49-F238E27FC236}">
                <a16:creationId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2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en-GB" b="1" dirty="0"/>
              <a:t>Bits with soul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en-GB" b="1" dirty="0"/>
              <a:t>Simon </a:t>
            </a:r>
            <a:r>
              <a:rPr lang="en-GB" b="1" dirty="0" err="1"/>
              <a:t>peyton</a:t>
            </a:r>
            <a:r>
              <a:rPr lang="en-GB" b="1" dirty="0"/>
              <a:t> jones, Epic Games and Pembroke College</a:t>
            </a:r>
          </a:p>
          <a:p>
            <a:pPr rtl="0"/>
            <a:r>
              <a:rPr lang="en-GB" b="1" dirty="0"/>
              <a:t>January 2025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B450E-9F19-55B0-1250-0F0B30E53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46CE7A-1FD5-0AA1-0AAD-105487CC8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433381"/>
              </p:ext>
            </p:extLst>
          </p:nvPr>
        </p:nvGraphicFramePr>
        <p:xfrm>
          <a:off x="780374" y="168550"/>
          <a:ext cx="8723226" cy="6541220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1665072">
                  <a:extLst>
                    <a:ext uri="{9D8B030D-6E8A-4147-A177-3AD203B41FA5}">
                      <a16:colId xmlns:a16="http://schemas.microsoft.com/office/drawing/2014/main" val="1478179266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1351929550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4210801288"/>
                    </a:ext>
                  </a:extLst>
                </a:gridCol>
                <a:gridCol w="1656782">
                  <a:extLst>
                    <a:ext uri="{9D8B030D-6E8A-4147-A177-3AD203B41FA5}">
                      <a16:colId xmlns:a16="http://schemas.microsoft.com/office/drawing/2014/main" val="3602333563"/>
                    </a:ext>
                  </a:extLst>
                </a:gridCol>
                <a:gridCol w="2071228">
                  <a:extLst>
                    <a:ext uri="{9D8B030D-6E8A-4147-A177-3AD203B41FA5}">
                      <a16:colId xmlns:a16="http://schemas.microsoft.com/office/drawing/2014/main" val="3101258088"/>
                    </a:ext>
                  </a:extLst>
                </a:gridCol>
              </a:tblGrid>
              <a:tr h="584018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Envelopes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344044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Customer wants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38125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1338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09286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180705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4486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04404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0980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428552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6005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59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802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42828-F03E-640A-1A53-C6E9528EA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B088C4-D30B-6B18-203C-C95B077CD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738456"/>
              </p:ext>
            </p:extLst>
          </p:nvPr>
        </p:nvGraphicFramePr>
        <p:xfrm>
          <a:off x="780374" y="158390"/>
          <a:ext cx="8723226" cy="6541220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1665072">
                  <a:extLst>
                    <a:ext uri="{9D8B030D-6E8A-4147-A177-3AD203B41FA5}">
                      <a16:colId xmlns:a16="http://schemas.microsoft.com/office/drawing/2014/main" val="1478179266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1351929550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4210801288"/>
                    </a:ext>
                  </a:extLst>
                </a:gridCol>
                <a:gridCol w="1656782">
                  <a:extLst>
                    <a:ext uri="{9D8B030D-6E8A-4147-A177-3AD203B41FA5}">
                      <a16:colId xmlns:a16="http://schemas.microsoft.com/office/drawing/2014/main" val="3602333563"/>
                    </a:ext>
                  </a:extLst>
                </a:gridCol>
                <a:gridCol w="2071228">
                  <a:extLst>
                    <a:ext uri="{9D8B030D-6E8A-4147-A177-3AD203B41FA5}">
                      <a16:colId xmlns:a16="http://schemas.microsoft.com/office/drawing/2014/main" val="3101258088"/>
                    </a:ext>
                  </a:extLst>
                </a:gridCol>
              </a:tblGrid>
              <a:tr h="584018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Envelopes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344044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Customer wants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38125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1338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09286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180705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4486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04404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0980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428552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6005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59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417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A0D21-D8EC-EC0D-0425-404C10994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4F02749-0F4C-989E-3EB3-B3BCC8BDC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98313"/>
              </p:ext>
            </p:extLst>
          </p:nvPr>
        </p:nvGraphicFramePr>
        <p:xfrm>
          <a:off x="780374" y="158389"/>
          <a:ext cx="4012122" cy="6190529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765826">
                  <a:extLst>
                    <a:ext uri="{9D8B030D-6E8A-4147-A177-3AD203B41FA5}">
                      <a16:colId xmlns:a16="http://schemas.microsoft.com/office/drawing/2014/main" val="1478179266"/>
                    </a:ext>
                  </a:extLst>
                </a:gridCol>
                <a:gridCol w="765826">
                  <a:extLst>
                    <a:ext uri="{9D8B030D-6E8A-4147-A177-3AD203B41FA5}">
                      <a16:colId xmlns:a16="http://schemas.microsoft.com/office/drawing/2014/main" val="1351929550"/>
                    </a:ext>
                  </a:extLst>
                </a:gridCol>
                <a:gridCol w="765826">
                  <a:extLst>
                    <a:ext uri="{9D8B030D-6E8A-4147-A177-3AD203B41FA5}">
                      <a16:colId xmlns:a16="http://schemas.microsoft.com/office/drawing/2014/main" val="4210801288"/>
                    </a:ext>
                  </a:extLst>
                </a:gridCol>
                <a:gridCol w="762013">
                  <a:extLst>
                    <a:ext uri="{9D8B030D-6E8A-4147-A177-3AD203B41FA5}">
                      <a16:colId xmlns:a16="http://schemas.microsoft.com/office/drawing/2014/main" val="3602333563"/>
                    </a:ext>
                  </a:extLst>
                </a:gridCol>
                <a:gridCol w="952631">
                  <a:extLst>
                    <a:ext uri="{9D8B030D-6E8A-4147-A177-3AD203B41FA5}">
                      <a16:colId xmlns:a16="http://schemas.microsoft.com/office/drawing/2014/main" val="3101258088"/>
                    </a:ext>
                  </a:extLst>
                </a:gridCol>
              </a:tblGrid>
              <a:tr h="46198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Envelopes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344044"/>
                  </a:ext>
                </a:extLst>
              </a:tr>
              <a:tr h="101635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Wants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381253"/>
                  </a:ext>
                </a:extLst>
              </a:tr>
              <a:tr h="523577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13386"/>
                  </a:ext>
                </a:extLst>
              </a:tr>
              <a:tr h="523577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092866"/>
                  </a:ext>
                </a:extLst>
              </a:tr>
              <a:tr h="523577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180705"/>
                  </a:ext>
                </a:extLst>
              </a:tr>
              <a:tr h="523577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44862"/>
                  </a:ext>
                </a:extLst>
              </a:tr>
              <a:tr h="523577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044046"/>
                  </a:ext>
                </a:extLst>
              </a:tr>
              <a:tr h="523577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09803"/>
                  </a:ext>
                </a:extLst>
              </a:tr>
              <a:tr h="523577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4285523"/>
                  </a:ext>
                </a:extLst>
              </a:tr>
              <a:tr h="52357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60052"/>
                  </a:ext>
                </a:extLst>
              </a:tr>
              <a:tr h="52357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59351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2C6712-8B61-A2E1-4812-C87F042F9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697384"/>
              </p:ext>
            </p:extLst>
          </p:nvPr>
        </p:nvGraphicFramePr>
        <p:xfrm>
          <a:off x="6882858" y="588208"/>
          <a:ext cx="4737642" cy="56692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68821">
                  <a:extLst>
                    <a:ext uri="{9D8B030D-6E8A-4147-A177-3AD203B41FA5}">
                      <a16:colId xmlns:a16="http://schemas.microsoft.com/office/drawing/2014/main" val="4216397915"/>
                    </a:ext>
                  </a:extLst>
                </a:gridCol>
                <a:gridCol w="2368821">
                  <a:extLst>
                    <a:ext uri="{9D8B030D-6E8A-4147-A177-3AD203B41FA5}">
                      <a16:colId xmlns:a16="http://schemas.microsoft.com/office/drawing/2014/main" val="1111247289"/>
                    </a:ext>
                  </a:extLst>
                </a:gridCol>
              </a:tblGrid>
              <a:tr h="4084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Number of envelopes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Deals with ££</a:t>
                      </a:r>
                      <a:br>
                        <a:rPr lang="en-GB" sz="2400" dirty="0"/>
                      </a:br>
                      <a:r>
                        <a:rPr lang="en-GB" sz="2400" dirty="0"/>
                        <a:t> less than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272993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£2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494233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£4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100590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£8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895442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£16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416502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£32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578129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£64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491841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£128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481181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£256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521050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£512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488405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£1024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153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397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A7818-6509-FCA2-B335-9F7B4B417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311209-F7FB-9EE7-2A60-7DC48330B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813781"/>
              </p:ext>
            </p:extLst>
          </p:nvPr>
        </p:nvGraphicFramePr>
        <p:xfrm>
          <a:off x="780374" y="158390"/>
          <a:ext cx="8193809" cy="6541220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1665072">
                  <a:extLst>
                    <a:ext uri="{9D8B030D-6E8A-4147-A177-3AD203B41FA5}">
                      <a16:colId xmlns:a16="http://schemas.microsoft.com/office/drawing/2014/main" val="1478179266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1351929550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4210801288"/>
                    </a:ext>
                  </a:extLst>
                </a:gridCol>
                <a:gridCol w="1656782">
                  <a:extLst>
                    <a:ext uri="{9D8B030D-6E8A-4147-A177-3AD203B41FA5}">
                      <a16:colId xmlns:a16="http://schemas.microsoft.com/office/drawing/2014/main" val="3602333563"/>
                    </a:ext>
                  </a:extLst>
                </a:gridCol>
                <a:gridCol w="1541811">
                  <a:extLst>
                    <a:ext uri="{9D8B030D-6E8A-4147-A177-3AD203B41FA5}">
                      <a16:colId xmlns:a16="http://schemas.microsoft.com/office/drawing/2014/main" val="3101258088"/>
                    </a:ext>
                  </a:extLst>
                </a:gridCol>
              </a:tblGrid>
              <a:tr h="584018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Envelopes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344044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Customer wants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38125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1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1338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1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09286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1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1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180705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4486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1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04404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1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0980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1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1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428552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6005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1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59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608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505E6-E055-06F5-916F-F3D0DF648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BDD90-68E3-C3D3-4926-269499E58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5899" y="1463040"/>
            <a:ext cx="6195061" cy="492700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GB" sz="3600" dirty="0"/>
              <a:t>A </a:t>
            </a:r>
            <a:r>
              <a:rPr lang="en-GB" sz="3600" b="1" dirty="0"/>
              <a:t>decimal digit </a:t>
            </a:r>
            <a:r>
              <a:rPr lang="en-GB" sz="3600" dirty="0"/>
              <a:t>is 0,1,2,3,4,5,6,7,8,9</a:t>
            </a:r>
          </a:p>
          <a:p>
            <a:pPr>
              <a:spcBef>
                <a:spcPts val="1800"/>
              </a:spcBef>
            </a:pPr>
            <a:endParaRPr lang="en-GB" sz="3600" dirty="0"/>
          </a:p>
          <a:p>
            <a:pPr>
              <a:spcBef>
                <a:spcPts val="1800"/>
              </a:spcBef>
            </a:pPr>
            <a:endParaRPr lang="en-GB" sz="3600" dirty="0"/>
          </a:p>
          <a:p>
            <a:pPr marL="457200" lvl="1" indent="0">
              <a:spcBef>
                <a:spcPts val="1800"/>
              </a:spcBef>
              <a:buNone/>
            </a:pPr>
            <a:endParaRPr lang="en-GB" sz="32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BA79359-C1B6-F5BF-DB51-C56CC708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61" y="363151"/>
            <a:ext cx="10451649" cy="876369"/>
          </a:xfrm>
        </p:spPr>
        <p:txBody>
          <a:bodyPr/>
          <a:lstStyle/>
          <a:p>
            <a:r>
              <a:rPr lang="en-GB" dirty="0"/>
              <a:t>Binary is just 0 or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AF8B39-E4E5-C589-E170-28A10E7CEDD5}"/>
              </a:ext>
            </a:extLst>
          </p:cNvPr>
          <p:cNvSpPr txBox="1"/>
          <p:nvPr/>
        </p:nvSpPr>
        <p:spPr>
          <a:xfrm>
            <a:off x="477520" y="1463040"/>
            <a:ext cx="423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Decimal</a:t>
            </a:r>
            <a:r>
              <a:rPr lang="en-GB" sz="2400" dirty="0"/>
              <a:t>    	</a:t>
            </a:r>
            <a:r>
              <a:rPr lang="en-GB" sz="4400" b="1" dirty="0"/>
              <a:t>4 7 9 2</a:t>
            </a:r>
            <a:endParaRPr lang="en-GB" sz="2400" b="1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D888B6B-A92C-FBE4-2AE0-E667821B72BA}"/>
              </a:ext>
            </a:extLst>
          </p:cNvPr>
          <p:cNvSpPr/>
          <p:nvPr/>
        </p:nvSpPr>
        <p:spPr>
          <a:xfrm>
            <a:off x="3733800" y="2644319"/>
            <a:ext cx="640080" cy="284480"/>
          </a:xfrm>
          <a:prstGeom prst="wedgeRoundRectCallout">
            <a:avLst>
              <a:gd name="adj1" fmla="val -20833"/>
              <a:gd name="adj2" fmla="val -21250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1’s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8071A53-FFD8-AD4E-5085-6BC32498F433}"/>
              </a:ext>
            </a:extLst>
          </p:cNvPr>
          <p:cNvSpPr/>
          <p:nvPr/>
        </p:nvSpPr>
        <p:spPr>
          <a:xfrm>
            <a:off x="2926080" y="2925692"/>
            <a:ext cx="802640" cy="284480"/>
          </a:xfrm>
          <a:prstGeom prst="wedgeRoundRectCallout">
            <a:avLst>
              <a:gd name="adj1" fmla="val 22727"/>
              <a:gd name="adj2" fmla="val -31964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10’s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75BA683-1C59-B211-9D2C-124465DC0880}"/>
              </a:ext>
            </a:extLst>
          </p:cNvPr>
          <p:cNvSpPr/>
          <p:nvPr/>
        </p:nvSpPr>
        <p:spPr>
          <a:xfrm>
            <a:off x="2268220" y="2491943"/>
            <a:ext cx="975360" cy="284480"/>
          </a:xfrm>
          <a:prstGeom prst="wedgeRoundRectCallout">
            <a:avLst>
              <a:gd name="adj1" fmla="val 28977"/>
              <a:gd name="adj2" fmla="val -16250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100’s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6631801-F788-AC09-5BAF-0C4BD077ED3E}"/>
              </a:ext>
            </a:extLst>
          </p:cNvPr>
          <p:cNvSpPr/>
          <p:nvPr/>
        </p:nvSpPr>
        <p:spPr>
          <a:xfrm>
            <a:off x="1001261" y="2574012"/>
            <a:ext cx="975360" cy="284480"/>
          </a:xfrm>
          <a:prstGeom prst="wedgeRoundRectCallout">
            <a:avLst>
              <a:gd name="adj1" fmla="val 108144"/>
              <a:gd name="adj2" fmla="val -23392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1000’s</a:t>
            </a:r>
          </a:p>
        </p:txBody>
      </p:sp>
    </p:spTree>
    <p:extLst>
      <p:ext uri="{BB962C8B-B14F-4D97-AF65-F5344CB8AC3E}">
        <p14:creationId xmlns:p14="http://schemas.microsoft.com/office/powerpoint/2010/main" val="4208005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5CD44-3A9B-87F4-715D-A21DD3AE8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D6F11-4CFE-6D7D-8A33-4C97575E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5899" y="1463040"/>
            <a:ext cx="6195061" cy="492700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GB" sz="3600" dirty="0"/>
              <a:t>A </a:t>
            </a:r>
            <a:r>
              <a:rPr lang="en-GB" sz="3600" b="1" dirty="0"/>
              <a:t>decimal digit </a:t>
            </a:r>
            <a:r>
              <a:rPr lang="en-GB" sz="3600" dirty="0"/>
              <a:t>is 0,1,2,3,4,5,6,7,8,9</a:t>
            </a:r>
          </a:p>
          <a:p>
            <a:pPr>
              <a:spcBef>
                <a:spcPts val="1800"/>
              </a:spcBef>
            </a:pPr>
            <a:endParaRPr lang="en-GB" sz="3600" dirty="0"/>
          </a:p>
          <a:p>
            <a:pPr>
              <a:spcBef>
                <a:spcPts val="1800"/>
              </a:spcBef>
            </a:pPr>
            <a:r>
              <a:rPr lang="en-GB" sz="3600" dirty="0"/>
              <a:t>A </a:t>
            </a:r>
            <a:r>
              <a:rPr lang="en-GB" sz="3600" b="1" dirty="0"/>
              <a:t>binary digit</a:t>
            </a:r>
            <a:r>
              <a:rPr lang="en-GB" sz="3600" dirty="0"/>
              <a:t>, or bit,  is </a:t>
            </a:r>
            <a:br>
              <a:rPr lang="en-GB" sz="3600" dirty="0"/>
            </a:br>
            <a:r>
              <a:rPr lang="en-GB" sz="3600" dirty="0"/>
              <a:t>0 or 1</a:t>
            </a:r>
          </a:p>
          <a:p>
            <a:pPr>
              <a:spcBef>
                <a:spcPts val="1800"/>
              </a:spcBef>
            </a:pPr>
            <a:endParaRPr lang="en-GB" sz="3600" dirty="0"/>
          </a:p>
          <a:p>
            <a:pPr marL="457200" lvl="1" indent="0">
              <a:spcBef>
                <a:spcPts val="1800"/>
              </a:spcBef>
              <a:buNone/>
            </a:pPr>
            <a:endParaRPr lang="en-GB" sz="32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B4588D5-34B2-A854-13C9-232ADD0E6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61" y="363151"/>
            <a:ext cx="10451649" cy="876369"/>
          </a:xfrm>
        </p:spPr>
        <p:txBody>
          <a:bodyPr/>
          <a:lstStyle/>
          <a:p>
            <a:r>
              <a:rPr lang="en-GB" dirty="0"/>
              <a:t>Binary is just 0 or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64AD4-45F2-E16B-E03D-3BD9C420F74D}"/>
              </a:ext>
            </a:extLst>
          </p:cNvPr>
          <p:cNvSpPr txBox="1"/>
          <p:nvPr/>
        </p:nvSpPr>
        <p:spPr>
          <a:xfrm>
            <a:off x="477520" y="1463040"/>
            <a:ext cx="423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Decimal</a:t>
            </a:r>
            <a:r>
              <a:rPr lang="en-GB" sz="2400" dirty="0"/>
              <a:t>    	</a:t>
            </a:r>
            <a:r>
              <a:rPr lang="en-GB" sz="4400" b="1" dirty="0"/>
              <a:t>4 7 9 2</a:t>
            </a:r>
            <a:endParaRPr lang="en-GB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8FC30-8128-AD51-B895-E68F02D62972}"/>
              </a:ext>
            </a:extLst>
          </p:cNvPr>
          <p:cNvSpPr txBox="1"/>
          <p:nvPr/>
        </p:nvSpPr>
        <p:spPr>
          <a:xfrm>
            <a:off x="477520" y="3637280"/>
            <a:ext cx="423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Binary</a:t>
            </a:r>
            <a:r>
              <a:rPr lang="en-GB" sz="2400" dirty="0"/>
              <a:t>    		</a:t>
            </a:r>
            <a:r>
              <a:rPr lang="en-GB" sz="4400" b="1" dirty="0"/>
              <a:t>1 0 0 1 0</a:t>
            </a:r>
            <a:endParaRPr lang="en-GB" sz="2400" b="1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DB4131F-52DB-B57F-02C0-060AD833E769}"/>
              </a:ext>
            </a:extLst>
          </p:cNvPr>
          <p:cNvSpPr/>
          <p:nvPr/>
        </p:nvSpPr>
        <p:spPr>
          <a:xfrm>
            <a:off x="3733800" y="2644319"/>
            <a:ext cx="640080" cy="284480"/>
          </a:xfrm>
          <a:prstGeom prst="wedgeRoundRectCallout">
            <a:avLst>
              <a:gd name="adj1" fmla="val -20833"/>
              <a:gd name="adj2" fmla="val -21250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1’s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CD4B955-9023-9C47-747E-31A4DF4B4661}"/>
              </a:ext>
            </a:extLst>
          </p:cNvPr>
          <p:cNvSpPr/>
          <p:nvPr/>
        </p:nvSpPr>
        <p:spPr>
          <a:xfrm>
            <a:off x="2926080" y="2925692"/>
            <a:ext cx="802640" cy="284480"/>
          </a:xfrm>
          <a:prstGeom prst="wedgeRoundRectCallout">
            <a:avLst>
              <a:gd name="adj1" fmla="val 22727"/>
              <a:gd name="adj2" fmla="val -31964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10’s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E83B9F0-1D04-9B65-38FF-577993976A45}"/>
              </a:ext>
            </a:extLst>
          </p:cNvPr>
          <p:cNvSpPr/>
          <p:nvPr/>
        </p:nvSpPr>
        <p:spPr>
          <a:xfrm>
            <a:off x="2268220" y="2491943"/>
            <a:ext cx="975360" cy="284480"/>
          </a:xfrm>
          <a:prstGeom prst="wedgeRoundRectCallout">
            <a:avLst>
              <a:gd name="adj1" fmla="val 28977"/>
              <a:gd name="adj2" fmla="val -16250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100’s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40DE029-E332-AB73-BB6F-4F32AC6D95D8}"/>
              </a:ext>
            </a:extLst>
          </p:cNvPr>
          <p:cNvSpPr/>
          <p:nvPr/>
        </p:nvSpPr>
        <p:spPr>
          <a:xfrm>
            <a:off x="1001261" y="2574012"/>
            <a:ext cx="975360" cy="284480"/>
          </a:xfrm>
          <a:prstGeom prst="wedgeRoundRectCallout">
            <a:avLst>
              <a:gd name="adj1" fmla="val 108144"/>
              <a:gd name="adj2" fmla="val -23392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1000’s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22E9654-2F35-07E2-13A2-A80DEE5BC21B}"/>
              </a:ext>
            </a:extLst>
          </p:cNvPr>
          <p:cNvSpPr/>
          <p:nvPr/>
        </p:nvSpPr>
        <p:spPr>
          <a:xfrm>
            <a:off x="4221480" y="4779884"/>
            <a:ext cx="640080" cy="284480"/>
          </a:xfrm>
          <a:prstGeom prst="wedgeRoundRectCallout">
            <a:avLst>
              <a:gd name="adj1" fmla="val -20833"/>
              <a:gd name="adj2" fmla="val -21250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1’s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C56F3E8-CC19-74B1-CBB4-046B1A354FCB}"/>
              </a:ext>
            </a:extLst>
          </p:cNvPr>
          <p:cNvSpPr/>
          <p:nvPr/>
        </p:nvSpPr>
        <p:spPr>
          <a:xfrm>
            <a:off x="3327400" y="5157371"/>
            <a:ext cx="802640" cy="284480"/>
          </a:xfrm>
          <a:prstGeom prst="wedgeRoundRectCallout">
            <a:avLst>
              <a:gd name="adj1" fmla="val 22727"/>
              <a:gd name="adj2" fmla="val -31964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2’s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57C7F20-A121-EA0A-1FAA-22D8F2BF095E}"/>
              </a:ext>
            </a:extLst>
          </p:cNvPr>
          <p:cNvSpPr/>
          <p:nvPr/>
        </p:nvSpPr>
        <p:spPr>
          <a:xfrm>
            <a:off x="2735580" y="4639806"/>
            <a:ext cx="975360" cy="284480"/>
          </a:xfrm>
          <a:prstGeom prst="wedgeRoundRectCallout">
            <a:avLst>
              <a:gd name="adj1" fmla="val 28977"/>
              <a:gd name="adj2" fmla="val -16250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4’s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A92A712-4838-64BD-3CEF-6DE8C154A559}"/>
              </a:ext>
            </a:extLst>
          </p:cNvPr>
          <p:cNvSpPr/>
          <p:nvPr/>
        </p:nvSpPr>
        <p:spPr>
          <a:xfrm>
            <a:off x="1465580" y="5086251"/>
            <a:ext cx="975360" cy="284480"/>
          </a:xfrm>
          <a:prstGeom prst="wedgeRoundRectCallout">
            <a:avLst>
              <a:gd name="adj1" fmla="val 106061"/>
              <a:gd name="adj2" fmla="val -31964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8’s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33D9CCD-92B1-0737-AA22-63CAD44F8F8B}"/>
              </a:ext>
            </a:extLst>
          </p:cNvPr>
          <p:cNvSpPr/>
          <p:nvPr/>
        </p:nvSpPr>
        <p:spPr>
          <a:xfrm>
            <a:off x="1262380" y="4588610"/>
            <a:ext cx="975360" cy="284480"/>
          </a:xfrm>
          <a:prstGeom prst="wedgeRoundRectCallout">
            <a:avLst>
              <a:gd name="adj1" fmla="val 62311"/>
              <a:gd name="adj2" fmla="val -14821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16’s</a:t>
            </a:r>
          </a:p>
        </p:txBody>
      </p:sp>
    </p:spTree>
    <p:extLst>
      <p:ext uri="{BB962C8B-B14F-4D97-AF65-F5344CB8AC3E}">
        <p14:creationId xmlns:p14="http://schemas.microsoft.com/office/powerpoint/2010/main" val="26001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A5D23-52FA-D9A2-EBEE-0659F9543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F97C14-0A93-6ECC-B439-AB1A7B913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008628"/>
              </p:ext>
            </p:extLst>
          </p:nvPr>
        </p:nvGraphicFramePr>
        <p:xfrm>
          <a:off x="1426975" y="272800"/>
          <a:ext cx="2616705" cy="6314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7457">
                  <a:extLst>
                    <a:ext uri="{9D8B030D-6E8A-4147-A177-3AD203B41FA5}">
                      <a16:colId xmlns:a16="http://schemas.microsoft.com/office/drawing/2014/main" val="3846006521"/>
                    </a:ext>
                  </a:extLst>
                </a:gridCol>
                <a:gridCol w="1249248">
                  <a:extLst>
                    <a:ext uri="{9D8B030D-6E8A-4147-A177-3AD203B41FA5}">
                      <a16:colId xmlns:a16="http://schemas.microsoft.com/office/drawing/2014/main" val="4163837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Decimal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334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78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5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141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19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615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408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53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689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703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32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952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71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941694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B04A0-C2E6-D20C-0246-0A1315D1C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0" y="1496658"/>
            <a:ext cx="6195061" cy="492700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GB" sz="2800" dirty="0"/>
              <a:t>Any number can </a:t>
            </a:r>
          </a:p>
          <a:p>
            <a:pPr lvl="1">
              <a:spcBef>
                <a:spcPts val="1800"/>
              </a:spcBef>
            </a:pPr>
            <a:r>
              <a:rPr lang="en-GB" sz="2400" dirty="0"/>
              <a:t>be represented in decimal, or</a:t>
            </a:r>
          </a:p>
          <a:p>
            <a:pPr lvl="1">
              <a:spcBef>
                <a:spcPts val="1800"/>
              </a:spcBef>
            </a:pPr>
            <a:r>
              <a:rPr lang="en-GB" sz="2400" dirty="0"/>
              <a:t>be represented in binary</a:t>
            </a:r>
          </a:p>
          <a:p>
            <a:pPr lvl="1">
              <a:spcBef>
                <a:spcPts val="1800"/>
              </a:spcBef>
            </a:pPr>
            <a:endParaRPr lang="en-GB" sz="2400" dirty="0"/>
          </a:p>
          <a:p>
            <a:pPr>
              <a:spcBef>
                <a:spcPts val="1800"/>
              </a:spcBef>
            </a:pPr>
            <a:r>
              <a:rPr lang="en-GB" sz="3600" dirty="0"/>
              <a:t>So “101” and “5” are both </a:t>
            </a:r>
            <a:r>
              <a:rPr lang="en-GB" sz="3600" b="1" dirty="0"/>
              <a:t>codes</a:t>
            </a:r>
            <a:r>
              <a:rPr lang="en-GB" sz="3600" dirty="0"/>
              <a:t> for five-ness</a:t>
            </a:r>
          </a:p>
          <a:p>
            <a:pPr>
              <a:spcBef>
                <a:spcPts val="1800"/>
              </a:spcBef>
            </a:pPr>
            <a:endParaRPr lang="en-GB" sz="2800" dirty="0"/>
          </a:p>
          <a:p>
            <a:pPr marL="457200" lvl="1" indent="0">
              <a:spcBef>
                <a:spcPts val="1800"/>
              </a:spcBef>
              <a:buNone/>
            </a:pPr>
            <a:endParaRPr lang="en-GB" sz="24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BB6ED76-3632-D580-1A55-D0BABC8B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708" y="363151"/>
            <a:ext cx="5834202" cy="1400530"/>
          </a:xfrm>
        </p:spPr>
        <p:txBody>
          <a:bodyPr/>
          <a:lstStyle/>
          <a:p>
            <a:r>
              <a:rPr lang="en-GB" dirty="0"/>
              <a:t>Binary is 0 or 1</a:t>
            </a:r>
          </a:p>
        </p:txBody>
      </p:sp>
    </p:spTree>
    <p:extLst>
      <p:ext uri="{BB962C8B-B14F-4D97-AF65-F5344CB8AC3E}">
        <p14:creationId xmlns:p14="http://schemas.microsoft.com/office/powerpoint/2010/main" val="954142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1D8AC-88D4-8A28-5053-1A7E64835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E63D2-9AE4-05CF-4864-192079410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011" y="1202669"/>
            <a:ext cx="10014673" cy="4015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B54E83-5972-78DA-32F1-506B730C6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759" y="1805900"/>
            <a:ext cx="2076450" cy="742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3CA24-11BE-8E34-8B87-4DBEC86BF9DD}"/>
              </a:ext>
            </a:extLst>
          </p:cNvPr>
          <p:cNvSpPr txBox="1"/>
          <p:nvPr/>
        </p:nvSpPr>
        <p:spPr>
          <a:xfrm>
            <a:off x="391885" y="5655331"/>
            <a:ext cx="11625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 sequence of binary bits can be a code for..... a number</a:t>
            </a:r>
          </a:p>
        </p:txBody>
      </p:sp>
    </p:spTree>
    <p:extLst>
      <p:ext uri="{BB962C8B-B14F-4D97-AF65-F5344CB8AC3E}">
        <p14:creationId xmlns:p14="http://schemas.microsoft.com/office/powerpoint/2010/main" val="3595092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391D-A6D5-4733-67F5-B9114A6F4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 just numbers!  </a:t>
            </a:r>
            <a:br>
              <a:rPr lang="en-GB" dirty="0"/>
            </a:br>
            <a:r>
              <a:rPr lang="en-GB" dirty="0"/>
              <a:t>Bits can be a code for...text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175D8-8770-3295-8EC7-F006C39E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848" y="3262554"/>
            <a:ext cx="8946541" cy="2124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“Simon” is</a:t>
            </a:r>
            <a:br>
              <a:rPr lang="en-GB" sz="3200" dirty="0"/>
            </a:br>
            <a:r>
              <a:rPr lang="en-GB" sz="3200" dirty="0"/>
              <a:t>83,105,109,111,110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21A24-6BAB-0985-6AAA-0D240A1071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66"/>
          <a:stretch/>
        </p:blipFill>
        <p:spPr>
          <a:xfrm>
            <a:off x="6421121" y="1788880"/>
            <a:ext cx="5458168" cy="477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42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ED76F-7089-CBE0-C3E7-0DD428D89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79FCD-3C43-4245-BAE0-4251DF86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 just numbers!  </a:t>
            </a:r>
            <a:br>
              <a:rPr lang="en-GB" dirty="0"/>
            </a:br>
            <a:r>
              <a:rPr lang="en-GB" dirty="0"/>
              <a:t>Bits can be a code for...music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42E94-8A42-6E4C-A30A-E37074A6C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94" y="2194560"/>
            <a:ext cx="5253896" cy="4210722"/>
          </a:xfrm>
        </p:spPr>
        <p:txBody>
          <a:bodyPr>
            <a:normAutofit fontScale="85000" lnSpcReduction="20000"/>
          </a:bodyPr>
          <a:lstStyle/>
          <a:p>
            <a:r>
              <a:rPr lang="en-GB" sz="3200" dirty="0"/>
              <a:t>Take a sample, say, 40,000 times/second</a:t>
            </a:r>
          </a:p>
          <a:p>
            <a:r>
              <a:rPr lang="en-GB" sz="3200" dirty="0"/>
              <a:t>Each sample is a </a:t>
            </a:r>
            <a:r>
              <a:rPr lang="en-GB" sz="3200" b="1" dirty="0"/>
              <a:t>number</a:t>
            </a:r>
            <a:r>
              <a:rPr lang="en-GB" sz="3200" dirty="0"/>
              <a:t>, measuring the height of the soundwave</a:t>
            </a:r>
          </a:p>
          <a:p>
            <a:r>
              <a:rPr lang="en-GB" sz="3200" dirty="0"/>
              <a:t>Remember all those numbers</a:t>
            </a:r>
          </a:p>
          <a:p>
            <a:r>
              <a:rPr lang="en-GB" sz="3200" dirty="0"/>
              <a:t>To play back the sound, move a loudspeaker to the position indicated by the number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C596B-9168-D3A0-2D9A-27DD86A4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061" y="2104392"/>
            <a:ext cx="5961143" cy="25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62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8E9E3-5E4E-CAE7-7C7D-EDDDC4425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>
            <a:extLst>
              <a:ext uri="{FF2B5EF4-FFF2-40B4-BE49-F238E27FC236}">
                <a16:creationId xmlns:a16="http://schemas.microsoft.com/office/drawing/2014/main" id="{054F9F63-030F-E677-41B7-998C3901664C}"/>
              </a:ext>
            </a:extLst>
          </p:cNvPr>
          <p:cNvSpPr/>
          <p:nvPr/>
        </p:nvSpPr>
        <p:spPr>
          <a:xfrm flipV="1">
            <a:off x="1843956" y="731520"/>
            <a:ext cx="6739971" cy="4991100"/>
          </a:xfrm>
          <a:prstGeom prst="trapezoid">
            <a:avLst>
              <a:gd name="adj" fmla="val 6156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0EF38-6EC3-B564-D98C-B655FA2D925E}"/>
              </a:ext>
            </a:extLst>
          </p:cNvPr>
          <p:cNvSpPr txBox="1"/>
          <p:nvPr/>
        </p:nvSpPr>
        <p:spPr>
          <a:xfrm>
            <a:off x="3442292" y="731520"/>
            <a:ext cx="3704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Everything digital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Phones, cars, medicine, energy infrastructure, light switches, data centres, shopping, communicating,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... ... 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6AE81-D87B-908C-626E-46D2794BFFE6}"/>
              </a:ext>
            </a:extLst>
          </p:cNvPr>
          <p:cNvSpPr/>
          <p:nvPr/>
        </p:nvSpPr>
        <p:spPr>
          <a:xfrm>
            <a:off x="3442292" y="5722620"/>
            <a:ext cx="3543300" cy="7924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82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4F27E-21E1-1693-DF2A-1814FB143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3ADCA-AEDE-0623-41A4-66E6D2A4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 just numbers!  </a:t>
            </a:r>
            <a:br>
              <a:rPr lang="en-GB" dirty="0"/>
            </a:br>
            <a:r>
              <a:rPr lang="en-GB" dirty="0"/>
              <a:t>Bits can be a code for...pictures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6FFF6-FA7D-7A1B-80F2-80A5B2CAB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94" y="2194560"/>
            <a:ext cx="5253896" cy="4210722"/>
          </a:xfrm>
        </p:spPr>
        <p:txBody>
          <a:bodyPr>
            <a:normAutofit/>
          </a:bodyPr>
          <a:lstStyle/>
          <a:p>
            <a:r>
              <a:rPr lang="en-GB" sz="3200" dirty="0"/>
              <a:t>Divide the picture into a grid of “pixels”</a:t>
            </a:r>
          </a:p>
          <a:p>
            <a:r>
              <a:rPr lang="en-GB" sz="3200" dirty="0"/>
              <a:t>For each pixel, record three numbers: amount of red, green, and blue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55A7BF-8626-094C-B676-0244D12D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381" y="2108048"/>
            <a:ext cx="4041137" cy="27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36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>
            <a:extLst>
              <a:ext uri="{FF2B5EF4-FFF2-40B4-BE49-F238E27FC236}">
                <a16:creationId xmlns:a16="http://schemas.microsoft.com/office/drawing/2014/main" id="{738C26DD-2C2A-C6E0-DFEA-DDED1C795364}"/>
              </a:ext>
            </a:extLst>
          </p:cNvPr>
          <p:cNvSpPr/>
          <p:nvPr/>
        </p:nvSpPr>
        <p:spPr>
          <a:xfrm flipV="1">
            <a:off x="236220" y="731520"/>
            <a:ext cx="6739971" cy="4991100"/>
          </a:xfrm>
          <a:prstGeom prst="trapezoid">
            <a:avLst>
              <a:gd name="adj" fmla="val 6156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B57F8-F605-F19C-E658-5DFC5F9AA490}"/>
              </a:ext>
            </a:extLst>
          </p:cNvPr>
          <p:cNvSpPr txBox="1"/>
          <p:nvPr/>
        </p:nvSpPr>
        <p:spPr>
          <a:xfrm>
            <a:off x="2047915" y="1201783"/>
            <a:ext cx="311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All human writing, drawing, painting, designing, speaking, performing, recording, measuring, creating,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forever...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F68AA4-10E6-2DB0-7BF9-16DFE3FFE5A8}"/>
              </a:ext>
            </a:extLst>
          </p:cNvPr>
          <p:cNvSpPr/>
          <p:nvPr/>
        </p:nvSpPr>
        <p:spPr>
          <a:xfrm>
            <a:off x="1950720" y="5722620"/>
            <a:ext cx="3543300" cy="7924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Bits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A1D1A1-E124-6093-09D5-7348F631798F}"/>
              </a:ext>
            </a:extLst>
          </p:cNvPr>
          <p:cNvSpPr txBox="1">
            <a:spLocks/>
          </p:cNvSpPr>
          <p:nvPr/>
        </p:nvSpPr>
        <p:spPr>
          <a:xfrm>
            <a:off x="6763964" y="1433209"/>
            <a:ext cx="4925189" cy="508189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GB" sz="3200" dirty="0"/>
              <a:t>Encoding all these things as bits lets us</a:t>
            </a:r>
          </a:p>
          <a:p>
            <a:r>
              <a:rPr lang="en-GB" sz="3200" dirty="0"/>
              <a:t>store them</a:t>
            </a:r>
          </a:p>
          <a:p>
            <a:r>
              <a:rPr lang="en-GB" sz="3200" dirty="0"/>
              <a:t>share them</a:t>
            </a:r>
          </a:p>
          <a:p>
            <a:r>
              <a:rPr lang="en-GB" sz="3200" dirty="0"/>
              <a:t>communicate them</a:t>
            </a:r>
          </a:p>
          <a:p>
            <a:r>
              <a:rPr lang="en-GB" sz="3200" dirty="0"/>
              <a:t>transform them</a:t>
            </a:r>
          </a:p>
          <a:p>
            <a:r>
              <a:rPr lang="en-GB" sz="3200" dirty="0"/>
              <a:t>compress them</a:t>
            </a:r>
          </a:p>
          <a:p>
            <a:r>
              <a:rPr lang="en-GB" sz="3200" dirty="0"/>
              <a:t>encrypt them</a:t>
            </a:r>
          </a:p>
          <a:p>
            <a:r>
              <a:rPr lang="en-GB" sz="3200" dirty="0"/>
              <a:t>search them...</a:t>
            </a:r>
          </a:p>
          <a:p>
            <a:pPr marL="0" indent="0">
              <a:buNone/>
            </a:pPr>
            <a:r>
              <a:rPr lang="en-GB" sz="3200" dirty="0"/>
              <a:t>all with </a:t>
            </a:r>
            <a:r>
              <a:rPr lang="en-GB" sz="3200" b="1" dirty="0"/>
              <a:t>one</a:t>
            </a:r>
            <a:r>
              <a:rPr lang="en-GB" sz="3200" dirty="0"/>
              <a:t> set of basic mechanisms</a:t>
            </a:r>
          </a:p>
        </p:txBody>
      </p:sp>
    </p:spTree>
    <p:extLst>
      <p:ext uri="{BB962C8B-B14F-4D97-AF65-F5344CB8AC3E}">
        <p14:creationId xmlns:p14="http://schemas.microsoft.com/office/powerpoint/2010/main" val="499258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5F3BE-EB85-BF28-39CB-307F73C8E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1035"/>
          </a:xfrm>
        </p:spPr>
        <p:txBody>
          <a:bodyPr/>
          <a:lstStyle/>
          <a:p>
            <a:r>
              <a:rPr lang="en-GB" dirty="0"/>
              <a:t>Scale matters: lots and lots of 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CD9C6-125D-F750-1BBB-88DE8CC35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573935-0206-A6D8-2601-072239173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137048"/>
              </p:ext>
            </p:extLst>
          </p:nvPr>
        </p:nvGraphicFramePr>
        <p:xfrm>
          <a:off x="711443" y="2671864"/>
          <a:ext cx="10377245" cy="2656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41862">
                  <a:extLst>
                    <a:ext uri="{9D8B030D-6E8A-4147-A177-3AD203B41FA5}">
                      <a16:colId xmlns:a16="http://schemas.microsoft.com/office/drawing/2014/main" val="3846006521"/>
                    </a:ext>
                  </a:extLst>
                </a:gridCol>
                <a:gridCol w="2886891">
                  <a:extLst>
                    <a:ext uri="{9D8B030D-6E8A-4147-A177-3AD203B41FA5}">
                      <a16:colId xmlns:a16="http://schemas.microsoft.com/office/drawing/2014/main" val="4163837150"/>
                    </a:ext>
                  </a:extLst>
                </a:gridCol>
                <a:gridCol w="1724297">
                  <a:extLst>
                    <a:ext uri="{9D8B030D-6E8A-4147-A177-3AD203B41FA5}">
                      <a16:colId xmlns:a16="http://schemas.microsoft.com/office/drawing/2014/main" val="2542291092"/>
                    </a:ext>
                  </a:extLst>
                </a:gridCol>
                <a:gridCol w="3924195">
                  <a:extLst>
                    <a:ext uri="{9D8B030D-6E8A-4147-A177-3AD203B41FA5}">
                      <a16:colId xmlns:a16="http://schemas.microsoft.com/office/drawing/2014/main" val="240686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Or roughly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334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8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2</a:t>
                      </a:r>
                      <a:r>
                        <a:rPr lang="en-GB" sz="2400" baseline="30000" dirty="0"/>
                        <a:t>0</a:t>
                      </a:r>
                      <a:r>
                        <a:rPr lang="en-GB" sz="2400" dirty="0"/>
                        <a:t> 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 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528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Kilobyte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1024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2</a:t>
                      </a:r>
                      <a:r>
                        <a:rPr lang="en-GB" sz="2400" baseline="30000" dirty="0"/>
                        <a:t>10</a:t>
                      </a:r>
                      <a:r>
                        <a:rPr lang="en-GB" sz="2400" dirty="0"/>
                        <a:t>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1000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78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1024 kilobytes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2</a:t>
                      </a:r>
                      <a:r>
                        <a:rPr lang="en-GB" sz="2400" baseline="30000" dirty="0"/>
                        <a:t>20</a:t>
                      </a:r>
                      <a:r>
                        <a:rPr lang="en-GB" sz="2400" dirty="0"/>
                        <a:t>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1000,000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5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1024 megabytes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2</a:t>
                      </a:r>
                      <a:r>
                        <a:rPr lang="en-GB" sz="2400" baseline="30000" dirty="0"/>
                        <a:t>30</a:t>
                      </a:r>
                      <a:r>
                        <a:rPr lang="en-GB" sz="2400" dirty="0"/>
                        <a:t>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1,000,000,000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141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Terabyte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1024 gigabytes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2</a:t>
                      </a:r>
                      <a:r>
                        <a:rPr lang="en-GB" sz="2400" baseline="30000" dirty="0"/>
                        <a:t>40</a:t>
                      </a:r>
                      <a:r>
                        <a:rPr lang="en-GB" sz="2400" dirty="0"/>
                        <a:t>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/>
                        <a:t>1,000,000,000,000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198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797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7F7EA-BFD4-D9A1-31A4-18A3CE0F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59934-FCC4-F2BC-C2E5-31758F284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43" y="1534064"/>
            <a:ext cx="10194876" cy="4715575"/>
          </a:xfrm>
        </p:spPr>
        <p:txBody>
          <a:bodyPr>
            <a:normAutofit/>
          </a:bodyPr>
          <a:lstStyle/>
          <a:p>
            <a:r>
              <a:rPr lang="en-GB" sz="3200" dirty="0"/>
              <a:t>How many bits can a typical PC store?</a:t>
            </a:r>
          </a:p>
          <a:p>
            <a:pPr lvl="1"/>
            <a:r>
              <a:rPr lang="en-GB" sz="3200" dirty="0"/>
              <a:t>About a terabyte (1 TB)</a:t>
            </a:r>
          </a:p>
          <a:p>
            <a:pPr lvl="1"/>
            <a:r>
              <a:rPr lang="en-GB" sz="3200" dirty="0"/>
              <a:t>1,000,000,000,000 bytes (a byte is 8 bits)</a:t>
            </a:r>
          </a:p>
          <a:p>
            <a:pPr lvl="1"/>
            <a:endParaRPr lang="en-GB" sz="3200" dirty="0"/>
          </a:p>
          <a:p>
            <a:r>
              <a:rPr lang="en-GB" sz="3200" dirty="0"/>
              <a:t>How many copies of the Bible is that?</a:t>
            </a:r>
          </a:p>
        </p:txBody>
      </p:sp>
    </p:spTree>
    <p:extLst>
      <p:ext uri="{BB962C8B-B14F-4D97-AF65-F5344CB8AC3E}">
        <p14:creationId xmlns:p14="http://schemas.microsoft.com/office/powerpoint/2010/main" val="2289355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A11B4-AD62-178A-CD9E-FB30DE30B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8A37-E668-958E-3A30-83AB67D6C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1122E-52E6-B25F-C003-943DD03D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43" y="1534064"/>
            <a:ext cx="10194876" cy="4715575"/>
          </a:xfrm>
        </p:spPr>
        <p:txBody>
          <a:bodyPr>
            <a:normAutofit/>
          </a:bodyPr>
          <a:lstStyle/>
          <a:p>
            <a:r>
              <a:rPr lang="en-GB" sz="3200" dirty="0"/>
              <a:t>How many bits can a typical PC store?</a:t>
            </a:r>
          </a:p>
          <a:p>
            <a:pPr lvl="1"/>
            <a:r>
              <a:rPr lang="en-GB" sz="3200" dirty="0"/>
              <a:t>About a terabyte (1 TB)</a:t>
            </a:r>
          </a:p>
          <a:p>
            <a:pPr lvl="1"/>
            <a:r>
              <a:rPr lang="en-GB" sz="3200" dirty="0"/>
              <a:t>1,000,000,000,000 bytes (a byte is 8 bits)</a:t>
            </a:r>
          </a:p>
          <a:p>
            <a:pPr lvl="1"/>
            <a:endParaRPr lang="en-GB" sz="3200" dirty="0"/>
          </a:p>
          <a:p>
            <a:r>
              <a:rPr lang="en-GB" sz="3200" dirty="0"/>
              <a:t>How many Bibles is that?</a:t>
            </a:r>
          </a:p>
          <a:p>
            <a:pPr lvl="1"/>
            <a:r>
              <a:rPr lang="en-GB" sz="3200" dirty="0"/>
              <a:t>A Bible has around 700,000 words, say 5 million letters, or 5MB</a:t>
            </a:r>
          </a:p>
        </p:txBody>
      </p:sp>
    </p:spTree>
    <p:extLst>
      <p:ext uri="{BB962C8B-B14F-4D97-AF65-F5344CB8AC3E}">
        <p14:creationId xmlns:p14="http://schemas.microsoft.com/office/powerpoint/2010/main" val="312419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3FAA3-3669-0A94-8964-20D2A571E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3F4A0-2F66-491A-F869-38B2E0DCD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49C8C-4770-ADC4-8B48-157A6677C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43" y="1534064"/>
            <a:ext cx="10194876" cy="4715575"/>
          </a:xfrm>
        </p:spPr>
        <p:txBody>
          <a:bodyPr>
            <a:normAutofit fontScale="92500" lnSpcReduction="20000"/>
          </a:bodyPr>
          <a:lstStyle/>
          <a:p>
            <a:r>
              <a:rPr lang="en-GB" sz="3200" dirty="0"/>
              <a:t>How many bits can a typical PC store?</a:t>
            </a:r>
          </a:p>
          <a:p>
            <a:pPr lvl="1"/>
            <a:r>
              <a:rPr lang="en-GB" sz="3200" dirty="0"/>
              <a:t>About a terabyte (1 TB)</a:t>
            </a:r>
          </a:p>
          <a:p>
            <a:pPr lvl="1"/>
            <a:r>
              <a:rPr lang="en-GB" sz="3200" dirty="0"/>
              <a:t>1,000,000,000,000 bytes (a byte is 8 bits)</a:t>
            </a:r>
          </a:p>
          <a:p>
            <a:pPr lvl="1"/>
            <a:endParaRPr lang="en-GB" sz="3200" dirty="0"/>
          </a:p>
          <a:p>
            <a:r>
              <a:rPr lang="en-GB" sz="3200" dirty="0"/>
              <a:t>How many Bibles is that?</a:t>
            </a:r>
          </a:p>
          <a:p>
            <a:pPr lvl="1"/>
            <a:r>
              <a:rPr lang="en-GB" sz="3200" dirty="0"/>
              <a:t>A Bible has around 700,000 words, say 5 million words, or 5MB</a:t>
            </a:r>
          </a:p>
          <a:p>
            <a:pPr lvl="1"/>
            <a:r>
              <a:rPr lang="en-GB" sz="3200" dirty="0"/>
              <a:t>So our PC can fit 200,000 Bibles on a single 1 TB drive.</a:t>
            </a:r>
          </a:p>
          <a:p>
            <a:pPr lvl="1"/>
            <a:r>
              <a:rPr lang="en-GB" sz="3200" dirty="0"/>
              <a:t>That’s a stack of Bibles that is 10 km high.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363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EBE5F-57A3-5495-37E6-EEFFA29C8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2BDC4-625E-57EB-718D-FD03A617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Episode 2:  Computation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BA342-FA48-8E28-19C5-E8A1E245E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03681DA-31A0-9907-5992-14CDE72B6388}"/>
              </a:ext>
            </a:extLst>
          </p:cNvPr>
          <p:cNvSpPr/>
          <p:nvPr/>
        </p:nvSpPr>
        <p:spPr>
          <a:xfrm>
            <a:off x="535577" y="863600"/>
            <a:ext cx="8825657" cy="10043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Bits, more bits, more and more bits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7DC60-D819-1F75-5BDD-337A9E216DC9}"/>
              </a:ext>
            </a:extLst>
          </p:cNvPr>
          <p:cNvSpPr txBox="1"/>
          <p:nvPr/>
        </p:nvSpPr>
        <p:spPr>
          <a:xfrm>
            <a:off x="535577" y="1867989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699797-A09E-642B-8F91-B90C5F8BF8DA}"/>
              </a:ext>
            </a:extLst>
          </p:cNvPr>
          <p:cNvSpPr txBox="1"/>
          <p:nvPr/>
        </p:nvSpPr>
        <p:spPr>
          <a:xfrm>
            <a:off x="2116183" y="1867989"/>
            <a:ext cx="177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Computation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22631-AEBD-84BF-2CBB-F0BDF73B0D43}"/>
              </a:ext>
            </a:extLst>
          </p:cNvPr>
          <p:cNvSpPr txBox="1"/>
          <p:nvPr/>
        </p:nvSpPr>
        <p:spPr>
          <a:xfrm>
            <a:off x="3835218" y="1867989"/>
            <a:ext cx="219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72D66-7C8F-3AAF-89C2-1CFE11F57D67}"/>
              </a:ext>
            </a:extLst>
          </p:cNvPr>
          <p:cNvSpPr txBox="1"/>
          <p:nvPr/>
        </p:nvSpPr>
        <p:spPr>
          <a:xfrm>
            <a:off x="5978796" y="1872064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Emergent behaviour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6A695-2710-16F2-EE3C-5AF2A87AD563}"/>
              </a:ext>
            </a:extLst>
          </p:cNvPr>
          <p:cNvSpPr txBox="1"/>
          <p:nvPr/>
        </p:nvSpPr>
        <p:spPr>
          <a:xfrm>
            <a:off x="9361234" y="1159229"/>
            <a:ext cx="1580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Soul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BB951E-5024-0D2F-B648-E64D7D9413A2}"/>
              </a:ext>
            </a:extLst>
          </p:cNvPr>
          <p:cNvSpPr txBox="1"/>
          <p:nvPr/>
        </p:nvSpPr>
        <p:spPr>
          <a:xfrm>
            <a:off x="7559402" y="1873368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130107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white photo of a child smiling&#10;&#10;Description automatically generated">
            <a:extLst>
              <a:ext uri="{FF2B5EF4-FFF2-40B4-BE49-F238E27FC236}">
                <a16:creationId xmlns:a16="http://schemas.microsoft.com/office/drawing/2014/main" id="{1C0A92B8-B982-4715-CEA1-524A9168B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954" r="21427"/>
          <a:stretch/>
        </p:blipFill>
        <p:spPr>
          <a:xfrm>
            <a:off x="5655128" y="0"/>
            <a:ext cx="6536872" cy="6845427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E015CE2E-F134-C074-DFC4-377A3441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33" y="290336"/>
            <a:ext cx="5834202" cy="1400530"/>
          </a:xfrm>
        </p:spPr>
        <p:txBody>
          <a:bodyPr/>
          <a:lstStyle/>
          <a:p>
            <a:r>
              <a:rPr lang="en-GB" dirty="0"/>
              <a:t>Aha 3: Nim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CA5E59D-E98C-E120-8878-BC85FCE3539E}"/>
              </a:ext>
            </a:extLst>
          </p:cNvPr>
          <p:cNvSpPr txBox="1">
            <a:spLocks/>
          </p:cNvSpPr>
          <p:nvPr/>
        </p:nvSpPr>
        <p:spPr>
          <a:xfrm>
            <a:off x="242797" y="1306158"/>
            <a:ext cx="4870223" cy="4927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GB" sz="2400" dirty="0"/>
              <a:t>You have N piles of matches (e.g. 3 or 4 or 27 piles)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dirty="0"/>
              <a:t>Two players take turns.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dirty="0"/>
              <a:t>In your turn, you can take any number of matches from just one pile.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dirty="0"/>
              <a:t>The goal is to take the last match.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dirty="0"/>
              <a:t>You can choose who starts.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2400" i="1" dirty="0"/>
          </a:p>
          <a:p>
            <a:pPr marL="0" indent="0">
              <a:buNone/>
            </a:pPr>
            <a:r>
              <a:rPr lang="en-GB" sz="2400" i="1" dirty="0"/>
              <a:t>Can you always win?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endParaRPr lang="en-GB" sz="2800" dirty="0"/>
          </a:p>
          <a:p>
            <a:pPr marL="457200" lvl="1" indent="0">
              <a:spcBef>
                <a:spcPts val="1800"/>
              </a:spcBef>
              <a:buFont typeface="Wingdings 3" charset="2"/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78399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EFFC-77E0-B842-6122-2D001D26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99946"/>
          </a:xfrm>
        </p:spPr>
        <p:txBody>
          <a:bodyPr/>
          <a:lstStyle/>
          <a:p>
            <a:r>
              <a:rPr lang="en-GB" dirty="0"/>
              <a:t>How to win, every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E35F-91F4-7FCD-4EFB-ACD01CBA9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0" y="1527624"/>
            <a:ext cx="6756400" cy="4200076"/>
          </a:xfrm>
        </p:spPr>
        <p:txBody>
          <a:bodyPr>
            <a:normAutofit/>
          </a:bodyPr>
          <a:lstStyle/>
          <a:p>
            <a:r>
              <a:rPr lang="en-GB" sz="2800" dirty="0"/>
              <a:t>Write the size of each pile in binary</a:t>
            </a:r>
          </a:p>
          <a:p>
            <a:r>
              <a:rPr lang="en-GB" sz="2800" dirty="0"/>
              <a:t>Count the number of 1’s in each column:</a:t>
            </a:r>
          </a:p>
          <a:p>
            <a:pPr lvl="1"/>
            <a:r>
              <a:rPr lang="en-GB" sz="2400" dirty="0"/>
              <a:t>Even number =&gt; write 0 at the bottom </a:t>
            </a:r>
          </a:p>
          <a:p>
            <a:pPr lvl="1"/>
            <a:r>
              <a:rPr lang="en-GB" sz="2400" dirty="0"/>
              <a:t>Odd number =&gt; write 1 at the bottom</a:t>
            </a:r>
          </a:p>
          <a:p>
            <a:pPr lvl="1"/>
            <a:endParaRPr lang="en-GB" sz="2400" dirty="0"/>
          </a:p>
          <a:p>
            <a:r>
              <a:rPr lang="en-GB" sz="2800" b="1" dirty="0"/>
              <a:t>Your plan</a:t>
            </a:r>
            <a:r>
              <a:rPr lang="en-GB" sz="2800" dirty="0"/>
              <a:t>: after your turn, the bottom row is all zeros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8183556-44C2-32C1-42B5-6FA0713DD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547116"/>
              </p:ext>
            </p:extLst>
          </p:nvPr>
        </p:nvGraphicFramePr>
        <p:xfrm>
          <a:off x="503439" y="1609322"/>
          <a:ext cx="349281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957">
                  <a:extLst>
                    <a:ext uri="{9D8B030D-6E8A-4147-A177-3AD203B41FA5}">
                      <a16:colId xmlns:a16="http://schemas.microsoft.com/office/drawing/2014/main" val="2485469770"/>
                    </a:ext>
                  </a:extLst>
                </a:gridCol>
                <a:gridCol w="2426861">
                  <a:extLst>
                    <a:ext uri="{9D8B030D-6E8A-4147-A177-3AD203B41FA5}">
                      <a16:colId xmlns:a16="http://schemas.microsoft.com/office/drawing/2014/main" val="1498394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Piles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Size in binary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85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0 0 1 0 1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50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0 1 0 0 1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791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0 0 0 1 0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00"/>
                          </a:solidFill>
                        </a:rPr>
                        <a:t>0 1 1 1 0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054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36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01A8B-2214-66E6-9D6C-04BA951A0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87BA-106E-41D7-B01D-67CE33F4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99946"/>
          </a:xfrm>
        </p:spPr>
        <p:txBody>
          <a:bodyPr/>
          <a:lstStyle/>
          <a:p>
            <a:r>
              <a:rPr lang="en-GB" dirty="0"/>
              <a:t>How to win, every time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D713F67-13F0-B348-CBA6-404A5D8D5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447398"/>
              </p:ext>
            </p:extLst>
          </p:nvPr>
        </p:nvGraphicFramePr>
        <p:xfrm>
          <a:off x="503439" y="1609322"/>
          <a:ext cx="349281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957">
                  <a:extLst>
                    <a:ext uri="{9D8B030D-6E8A-4147-A177-3AD203B41FA5}">
                      <a16:colId xmlns:a16="http://schemas.microsoft.com/office/drawing/2014/main" val="2485469770"/>
                    </a:ext>
                  </a:extLst>
                </a:gridCol>
                <a:gridCol w="2426861">
                  <a:extLst>
                    <a:ext uri="{9D8B030D-6E8A-4147-A177-3AD203B41FA5}">
                      <a16:colId xmlns:a16="http://schemas.microsoft.com/office/drawing/2014/main" val="1498394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Piles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Size in binary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85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0 0 1 0 1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50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0 1 0 0 1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791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0 0 0 1 0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GB" sz="32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 1 1 0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054383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E1B42E-568B-1B45-D2A6-B596AA7F9358}"/>
              </a:ext>
            </a:extLst>
          </p:cNvPr>
          <p:cNvSpPr txBox="1">
            <a:spLocks/>
          </p:cNvSpPr>
          <p:nvPr/>
        </p:nvSpPr>
        <p:spPr>
          <a:xfrm>
            <a:off x="4470400" y="1609322"/>
            <a:ext cx="5334000" cy="2155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Find the leftmost “1” in the bottom row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A268C22-8740-2FBA-54C8-D15BFA608B05}"/>
              </a:ext>
            </a:extLst>
          </p:cNvPr>
          <p:cNvSpPr/>
          <p:nvPr/>
        </p:nvSpPr>
        <p:spPr>
          <a:xfrm rot="10800000">
            <a:off x="2113279" y="5149260"/>
            <a:ext cx="650889" cy="59310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254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70F19-45B5-EFD3-AAA7-503E789DF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>
            <a:extLst>
              <a:ext uri="{FF2B5EF4-FFF2-40B4-BE49-F238E27FC236}">
                <a16:creationId xmlns:a16="http://schemas.microsoft.com/office/drawing/2014/main" id="{9A0618DE-9C55-6DAE-5757-7582EBE7B0F0}"/>
              </a:ext>
            </a:extLst>
          </p:cNvPr>
          <p:cNvSpPr/>
          <p:nvPr/>
        </p:nvSpPr>
        <p:spPr>
          <a:xfrm flipV="1">
            <a:off x="1843956" y="731520"/>
            <a:ext cx="6739971" cy="4991100"/>
          </a:xfrm>
          <a:prstGeom prst="trapezoid">
            <a:avLst>
              <a:gd name="adj" fmla="val 6156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3D27B-5F85-33AD-DD6D-3B65DE661A26}"/>
              </a:ext>
            </a:extLst>
          </p:cNvPr>
          <p:cNvSpPr txBox="1"/>
          <p:nvPr/>
        </p:nvSpPr>
        <p:spPr>
          <a:xfrm>
            <a:off x="3442292" y="731520"/>
            <a:ext cx="3704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Everything digital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Phones, cars, medicine, energy infrastructure, light switches, data centres, shopping, communicating,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... ... 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2BF8D-0506-5510-14E1-12E385FC13B5}"/>
              </a:ext>
            </a:extLst>
          </p:cNvPr>
          <p:cNvSpPr/>
          <p:nvPr/>
        </p:nvSpPr>
        <p:spPr>
          <a:xfrm>
            <a:off x="3442292" y="5722620"/>
            <a:ext cx="3543300" cy="7924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Bits</a:t>
            </a:r>
          </a:p>
        </p:txBody>
      </p:sp>
      <p:pic>
        <p:nvPicPr>
          <p:cNvPr id="8" name="Picture 7" descr="A worm in the water&#10;&#10;Description automatically generated">
            <a:extLst>
              <a:ext uri="{FF2B5EF4-FFF2-40B4-BE49-F238E27FC236}">
                <a16:creationId xmlns:a16="http://schemas.microsoft.com/office/drawing/2014/main" id="{19EE85FD-2886-9DAD-F845-302B3C884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042" y="5549900"/>
            <a:ext cx="2098573" cy="1181658"/>
          </a:xfrm>
          <a:prstGeom prst="rect">
            <a:avLst/>
          </a:prstGeom>
        </p:spPr>
      </p:pic>
      <p:pic>
        <p:nvPicPr>
          <p:cNvPr id="10" name="Picture 9" descr="A white bird flying in the sky&#10;&#10;Description automatically generated">
            <a:extLst>
              <a:ext uri="{FF2B5EF4-FFF2-40B4-BE49-F238E27FC236}">
                <a16:creationId xmlns:a16="http://schemas.microsoft.com/office/drawing/2014/main" id="{24ACC6C4-9B0D-39F4-6B18-373C8BA34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68" y="469900"/>
            <a:ext cx="2193232" cy="123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30FD-DE63-F7EE-6146-CEC80CF4D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2980D-8E03-A445-BBC4-BC35E6EB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99946"/>
          </a:xfrm>
        </p:spPr>
        <p:txBody>
          <a:bodyPr/>
          <a:lstStyle/>
          <a:p>
            <a:r>
              <a:rPr lang="en-GB" dirty="0"/>
              <a:t>How to win, every time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F62B605-32BF-D4E6-A5F2-F67CDA077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035329"/>
              </p:ext>
            </p:extLst>
          </p:nvPr>
        </p:nvGraphicFramePr>
        <p:xfrm>
          <a:off x="503439" y="1609322"/>
          <a:ext cx="349281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957">
                  <a:extLst>
                    <a:ext uri="{9D8B030D-6E8A-4147-A177-3AD203B41FA5}">
                      <a16:colId xmlns:a16="http://schemas.microsoft.com/office/drawing/2014/main" val="2485469770"/>
                    </a:ext>
                  </a:extLst>
                </a:gridCol>
                <a:gridCol w="2426861">
                  <a:extLst>
                    <a:ext uri="{9D8B030D-6E8A-4147-A177-3AD203B41FA5}">
                      <a16:colId xmlns:a16="http://schemas.microsoft.com/office/drawing/2014/main" val="1498394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Piles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Size in binary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85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0 0 1 0 1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50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GB" sz="32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 0 0 1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791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0 0 0 1 0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GB" sz="32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 1 1 0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054383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46C589-ADA0-AF22-8605-1A8FD126BBB6}"/>
              </a:ext>
            </a:extLst>
          </p:cNvPr>
          <p:cNvSpPr txBox="1">
            <a:spLocks/>
          </p:cNvSpPr>
          <p:nvPr/>
        </p:nvSpPr>
        <p:spPr>
          <a:xfrm>
            <a:off x="4470400" y="1609322"/>
            <a:ext cx="5334000" cy="21559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Identify the leftmost “1” in the bottom row</a:t>
            </a:r>
          </a:p>
          <a:p>
            <a:r>
              <a:rPr lang="en-GB" sz="3200" dirty="0"/>
              <a:t>Identify a pile with a “1” in that column</a:t>
            </a:r>
          </a:p>
          <a:p>
            <a:endParaRPr lang="en-GB" sz="3200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AF0FFF43-4600-CF1D-6F17-B78D86DE3E25}"/>
              </a:ext>
            </a:extLst>
          </p:cNvPr>
          <p:cNvSpPr/>
          <p:nvPr/>
        </p:nvSpPr>
        <p:spPr>
          <a:xfrm rot="17823711">
            <a:off x="1166692" y="1863098"/>
            <a:ext cx="285345" cy="220688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024F6E9-A16F-2A9B-D1D2-67211D12E3C6}"/>
              </a:ext>
            </a:extLst>
          </p:cNvPr>
          <p:cNvSpPr/>
          <p:nvPr/>
        </p:nvSpPr>
        <p:spPr>
          <a:xfrm rot="10800000">
            <a:off x="2113279" y="5149260"/>
            <a:ext cx="650889" cy="59310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610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394A-8C7A-8ABB-C365-DB1A34AB5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A724-4B76-EC55-D626-5DEDF486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99946"/>
          </a:xfrm>
        </p:spPr>
        <p:txBody>
          <a:bodyPr/>
          <a:lstStyle/>
          <a:p>
            <a:r>
              <a:rPr lang="en-GB" dirty="0"/>
              <a:t>How to win, every time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B8D6A8-5963-E766-DE2E-AD4E64418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961451"/>
              </p:ext>
            </p:extLst>
          </p:nvPr>
        </p:nvGraphicFramePr>
        <p:xfrm>
          <a:off x="503439" y="1609322"/>
          <a:ext cx="349281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957">
                  <a:extLst>
                    <a:ext uri="{9D8B030D-6E8A-4147-A177-3AD203B41FA5}">
                      <a16:colId xmlns:a16="http://schemas.microsoft.com/office/drawing/2014/main" val="2485469770"/>
                    </a:ext>
                  </a:extLst>
                </a:gridCol>
                <a:gridCol w="2426861">
                  <a:extLst>
                    <a:ext uri="{9D8B030D-6E8A-4147-A177-3AD203B41FA5}">
                      <a16:colId xmlns:a16="http://schemas.microsoft.com/office/drawing/2014/main" val="1498394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Piles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Size in binary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85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0 0 1 0 1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50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GB" sz="3200" b="1" dirty="0">
                          <a:solidFill>
                            <a:srgbClr val="FF0000"/>
                          </a:solidFill>
                        </a:rPr>
                        <a:t>0 1 1 </a:t>
                      </a:r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791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0 0 0 1 0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GB" sz="3200" b="1" dirty="0">
                          <a:solidFill>
                            <a:srgbClr val="FF0000"/>
                          </a:solidFill>
                        </a:rPr>
                        <a:t> 0 0 0 </a:t>
                      </a: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054383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4F6931-E64D-1C59-247E-6ECF924F2717}"/>
              </a:ext>
            </a:extLst>
          </p:cNvPr>
          <p:cNvSpPr txBox="1">
            <a:spLocks/>
          </p:cNvSpPr>
          <p:nvPr/>
        </p:nvSpPr>
        <p:spPr>
          <a:xfrm>
            <a:off x="4470400" y="1609322"/>
            <a:ext cx="5334000" cy="41330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Find the leftmost “1” in the bottom row</a:t>
            </a:r>
          </a:p>
          <a:p>
            <a:r>
              <a:rPr lang="en-GB" sz="3200" dirty="0"/>
              <a:t>Find a pile with a “1” in that column</a:t>
            </a:r>
          </a:p>
          <a:p>
            <a:r>
              <a:rPr lang="en-GB" sz="3200" dirty="0"/>
              <a:t>Make that “1” into “0”</a:t>
            </a:r>
          </a:p>
          <a:p>
            <a:r>
              <a:rPr lang="en-GB" sz="3200" dirty="0"/>
              <a:t>Flip all the other bits in that pile to make the bottom row all zeros.</a:t>
            </a:r>
          </a:p>
          <a:p>
            <a:endParaRPr lang="en-GB" sz="3200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4739052-9617-4F84-75E3-AF848F0BD49D}"/>
              </a:ext>
            </a:extLst>
          </p:cNvPr>
          <p:cNvSpPr/>
          <p:nvPr/>
        </p:nvSpPr>
        <p:spPr>
          <a:xfrm rot="17823711">
            <a:off x="1166692" y="1863098"/>
            <a:ext cx="285345" cy="220688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44542B1-605F-A236-3A0B-60476F33B530}"/>
              </a:ext>
            </a:extLst>
          </p:cNvPr>
          <p:cNvSpPr/>
          <p:nvPr/>
        </p:nvSpPr>
        <p:spPr>
          <a:xfrm rot="10800000">
            <a:off x="2113279" y="5149260"/>
            <a:ext cx="650889" cy="59310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836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2B50D-AD4F-D3DA-C7DF-4DCC97AC8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81D5-1316-6FC9-7CBD-E1D097EA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99946"/>
          </a:xfrm>
        </p:spPr>
        <p:txBody>
          <a:bodyPr/>
          <a:lstStyle/>
          <a:p>
            <a:r>
              <a:rPr lang="en-GB" dirty="0"/>
              <a:t>How to win, every time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9D0362F-4E16-42EE-1BCB-9CA9C453399C}"/>
              </a:ext>
            </a:extLst>
          </p:cNvPr>
          <p:cNvGraphicFramePr>
            <a:graphicFrameLocks noGrp="1"/>
          </p:cNvGraphicFramePr>
          <p:nvPr/>
        </p:nvGraphicFramePr>
        <p:xfrm>
          <a:off x="503439" y="1609322"/>
          <a:ext cx="349281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957">
                  <a:extLst>
                    <a:ext uri="{9D8B030D-6E8A-4147-A177-3AD203B41FA5}">
                      <a16:colId xmlns:a16="http://schemas.microsoft.com/office/drawing/2014/main" val="2485469770"/>
                    </a:ext>
                  </a:extLst>
                </a:gridCol>
                <a:gridCol w="2426861">
                  <a:extLst>
                    <a:ext uri="{9D8B030D-6E8A-4147-A177-3AD203B41FA5}">
                      <a16:colId xmlns:a16="http://schemas.microsoft.com/office/drawing/2014/main" val="1498394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Size in binary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85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0 0 1 0 1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50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0 1 1 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791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0 0 0 1 0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XOR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0 0 0 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054383"/>
                  </a:ext>
                </a:extLst>
              </a:tr>
            </a:tbl>
          </a:graphicData>
        </a:graphic>
      </p:graphicFrame>
      <p:sp>
        <p:nvSpPr>
          <p:cNvPr id="7" name="Arrow: Down 6">
            <a:extLst>
              <a:ext uri="{FF2B5EF4-FFF2-40B4-BE49-F238E27FC236}">
                <a16:creationId xmlns:a16="http://schemas.microsoft.com/office/drawing/2014/main" id="{7968FE2C-A7A4-411B-BD7C-73AA7B787F46}"/>
              </a:ext>
            </a:extLst>
          </p:cNvPr>
          <p:cNvSpPr/>
          <p:nvPr/>
        </p:nvSpPr>
        <p:spPr>
          <a:xfrm rot="17823711">
            <a:off x="1185812" y="1019818"/>
            <a:ext cx="285345" cy="220688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A7E3D7C-DA2F-8DB3-2232-CBC8F8F5A30E}"/>
              </a:ext>
            </a:extLst>
          </p:cNvPr>
          <p:cNvSpPr/>
          <p:nvPr/>
        </p:nvSpPr>
        <p:spPr>
          <a:xfrm rot="17555162">
            <a:off x="1211878" y="2024573"/>
            <a:ext cx="285345" cy="220688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E70BCF5-55EB-B799-EA91-36B3F145F951}"/>
              </a:ext>
            </a:extLst>
          </p:cNvPr>
          <p:cNvSpPr/>
          <p:nvPr/>
        </p:nvSpPr>
        <p:spPr>
          <a:xfrm>
            <a:off x="3996257" y="4289730"/>
            <a:ext cx="7996552" cy="2307952"/>
          </a:xfrm>
          <a:prstGeom prst="wedgeRoundRectCallout">
            <a:avLst>
              <a:gd name="adj1" fmla="val 11430"/>
              <a:gd name="adj2" fmla="val -33926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You can </a:t>
            </a:r>
            <a:r>
              <a:rPr lang="en-GB" sz="2400" b="1" dirty="0">
                <a:solidFill>
                  <a:schemeClr val="bg1"/>
                </a:solidFill>
              </a:rPr>
              <a:t>always</a:t>
            </a:r>
            <a:r>
              <a:rPr lang="en-GB" sz="2400" dirty="0">
                <a:solidFill>
                  <a:schemeClr val="bg1"/>
                </a:solidFill>
              </a:rPr>
              <a:t> do this.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Your opponent can </a:t>
            </a:r>
            <a:r>
              <a:rPr lang="en-GB" sz="2400" b="1" dirty="0">
                <a:solidFill>
                  <a:schemeClr val="bg1"/>
                </a:solidFill>
              </a:rPr>
              <a:t>never</a:t>
            </a:r>
            <a:r>
              <a:rPr lang="en-GB" sz="2400" dirty="0">
                <a:solidFill>
                  <a:schemeClr val="bg1"/>
                </a:solidFill>
              </a:rPr>
              <a:t> do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The number of matches </a:t>
            </a:r>
            <a:r>
              <a:rPr lang="en-GB" sz="2400" b="1" dirty="0">
                <a:solidFill>
                  <a:schemeClr val="bg1"/>
                </a:solidFill>
              </a:rPr>
              <a:t>decreases</a:t>
            </a:r>
            <a:r>
              <a:rPr lang="en-GB" sz="2400" dirty="0">
                <a:solidFill>
                  <a:schemeClr val="bg1"/>
                </a:solidFill>
              </a:rPr>
              <a:t> in every turn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Eventually you will finish with </a:t>
            </a:r>
            <a:r>
              <a:rPr lang="en-GB" sz="2400" b="1" dirty="0">
                <a:solidFill>
                  <a:schemeClr val="bg1"/>
                </a:solidFill>
              </a:rPr>
              <a:t>all zero piles</a:t>
            </a:r>
          </a:p>
          <a:p>
            <a:pPr algn="ctr"/>
            <a:r>
              <a:rPr lang="en-GB" sz="4000" b="1" dirty="0">
                <a:solidFill>
                  <a:srgbClr val="FF0000"/>
                </a:solidFill>
              </a:rPr>
              <a:t>Result: victory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7488D4-0D04-EEC4-9187-2364E70AD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236" y="1314264"/>
            <a:ext cx="6756400" cy="3267896"/>
          </a:xfrm>
        </p:spPr>
        <p:txBody>
          <a:bodyPr>
            <a:normAutofit/>
          </a:bodyPr>
          <a:lstStyle/>
          <a:p>
            <a:r>
              <a:rPr lang="en-GB" sz="2400" dirty="0"/>
              <a:t>Write the size of each pile in binary</a:t>
            </a:r>
          </a:p>
          <a:p>
            <a:r>
              <a:rPr lang="en-GB" sz="2400" dirty="0"/>
              <a:t>Count the number of 1’s in each column:</a:t>
            </a:r>
          </a:p>
          <a:p>
            <a:pPr lvl="1"/>
            <a:r>
              <a:rPr lang="en-GB" sz="2000" dirty="0"/>
              <a:t>Even number =&gt; write 0 at the bottom </a:t>
            </a:r>
          </a:p>
          <a:p>
            <a:pPr lvl="1"/>
            <a:r>
              <a:rPr lang="en-GB" sz="2000" dirty="0"/>
              <a:t>Odd number =&gt; write 1 at the bottom</a:t>
            </a:r>
          </a:p>
          <a:p>
            <a:r>
              <a:rPr lang="en-GB" sz="2400" b="1" dirty="0"/>
              <a:t>Your plan</a:t>
            </a:r>
            <a:r>
              <a:rPr lang="en-GB" sz="2400" dirty="0"/>
              <a:t>: after your turn, the bottom row is all zeros</a:t>
            </a:r>
          </a:p>
        </p:txBody>
      </p:sp>
    </p:spTree>
    <p:extLst>
      <p:ext uri="{BB962C8B-B14F-4D97-AF65-F5344CB8AC3E}">
        <p14:creationId xmlns:p14="http://schemas.microsoft.com/office/powerpoint/2010/main" val="839647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7C421-9528-1B05-515D-A5B669626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59124-DF76-7E4C-44AE-0083D8B75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99946"/>
          </a:xfrm>
        </p:spPr>
        <p:txBody>
          <a:bodyPr/>
          <a:lstStyle/>
          <a:p>
            <a:r>
              <a:rPr lang="en-GB" dirty="0"/>
              <a:t>Boolean algebra: 1847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579D-5991-58FB-3838-C4906C575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0" y="1527624"/>
            <a:ext cx="6756400" cy="3267896"/>
          </a:xfrm>
        </p:spPr>
        <p:txBody>
          <a:bodyPr>
            <a:normAutofit/>
          </a:bodyPr>
          <a:lstStyle/>
          <a:p>
            <a:r>
              <a:rPr lang="en-GB" sz="2800" dirty="0"/>
              <a:t>Count the number of 1’s in each column:</a:t>
            </a:r>
          </a:p>
          <a:p>
            <a:pPr lvl="1"/>
            <a:r>
              <a:rPr lang="en-GB" sz="2400" dirty="0"/>
              <a:t>Even number =&gt; write 0 at the bottom </a:t>
            </a:r>
          </a:p>
          <a:p>
            <a:pPr lvl="1"/>
            <a:r>
              <a:rPr lang="en-GB" sz="2400" dirty="0"/>
              <a:t>Odd number =&gt; write 1 at the bottom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C760FB0-7B4B-9330-9D8F-85CD35B36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04736"/>
              </p:ext>
            </p:extLst>
          </p:nvPr>
        </p:nvGraphicFramePr>
        <p:xfrm>
          <a:off x="503439" y="1609322"/>
          <a:ext cx="349281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957">
                  <a:extLst>
                    <a:ext uri="{9D8B030D-6E8A-4147-A177-3AD203B41FA5}">
                      <a16:colId xmlns:a16="http://schemas.microsoft.com/office/drawing/2014/main" val="2485469770"/>
                    </a:ext>
                  </a:extLst>
                </a:gridCol>
                <a:gridCol w="2426861">
                  <a:extLst>
                    <a:ext uri="{9D8B030D-6E8A-4147-A177-3AD203B41FA5}">
                      <a16:colId xmlns:a16="http://schemas.microsoft.com/office/drawing/2014/main" val="1498394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Piles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Size in binary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85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0 0 1 0 1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50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0 1 0 0 1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791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0 0 0 1 0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XOR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00"/>
                          </a:solidFill>
                        </a:rPr>
                        <a:t>0 1 1 1 0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05438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1F0A6E-2F83-1706-2AA0-BF591AF24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79872"/>
              </p:ext>
            </p:extLst>
          </p:nvPr>
        </p:nvGraphicFramePr>
        <p:xfrm>
          <a:off x="7320734" y="4464472"/>
          <a:ext cx="4359889" cy="1443931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486873">
                  <a:extLst>
                    <a:ext uri="{9D8B030D-6E8A-4147-A177-3AD203B41FA5}">
                      <a16:colId xmlns:a16="http://schemas.microsoft.com/office/drawing/2014/main" val="526578277"/>
                    </a:ext>
                  </a:extLst>
                </a:gridCol>
                <a:gridCol w="686203">
                  <a:extLst>
                    <a:ext uri="{9D8B030D-6E8A-4147-A177-3AD203B41FA5}">
                      <a16:colId xmlns:a16="http://schemas.microsoft.com/office/drawing/2014/main" val="1880740174"/>
                    </a:ext>
                  </a:extLst>
                </a:gridCol>
                <a:gridCol w="715946">
                  <a:extLst>
                    <a:ext uri="{9D8B030D-6E8A-4147-A177-3AD203B41FA5}">
                      <a16:colId xmlns:a16="http://schemas.microsoft.com/office/drawing/2014/main" val="1077576474"/>
                    </a:ext>
                  </a:extLst>
                </a:gridCol>
                <a:gridCol w="777903">
                  <a:extLst>
                    <a:ext uri="{9D8B030D-6E8A-4147-A177-3AD203B41FA5}">
                      <a16:colId xmlns:a16="http://schemas.microsoft.com/office/drawing/2014/main" val="3205252225"/>
                    </a:ext>
                  </a:extLst>
                </a:gridCol>
                <a:gridCol w="692964">
                  <a:extLst>
                    <a:ext uri="{9D8B030D-6E8A-4147-A177-3AD203B41FA5}">
                      <a16:colId xmlns:a16="http://schemas.microsoft.com/office/drawing/2014/main" val="3100575487"/>
                    </a:ext>
                  </a:extLst>
                </a:gridCol>
              </a:tblGrid>
              <a:tr h="48309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515456"/>
                  </a:ext>
                </a:extLst>
              </a:tr>
              <a:tr h="46686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420235"/>
                  </a:ext>
                </a:extLst>
              </a:tr>
              <a:tr h="493971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XOR(A,B)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60536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C87120A-D726-8D25-EAC6-ACAE9889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80" y="4183969"/>
            <a:ext cx="2029424" cy="248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294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DE86-A497-4E30-5181-2B104AC92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8082"/>
          </a:xfrm>
        </p:spPr>
        <p:txBody>
          <a:bodyPr/>
          <a:lstStyle/>
          <a:p>
            <a:r>
              <a:rPr lang="en-GB" dirty="0"/>
              <a:t>Computation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9CE18B-4AB6-DD93-6DDE-76118251A9A0}"/>
              </a:ext>
            </a:extLst>
          </p:cNvPr>
          <p:cNvSpPr txBox="1">
            <a:spLocks/>
          </p:cNvSpPr>
          <p:nvPr/>
        </p:nvSpPr>
        <p:spPr>
          <a:xfrm>
            <a:off x="646110" y="1558522"/>
            <a:ext cx="10669590" cy="4133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These Boolean operations </a:t>
            </a:r>
            <a:r>
              <a:rPr lang="en-GB" sz="3200" b="1" dirty="0"/>
              <a:t>compute</a:t>
            </a:r>
            <a:r>
              <a:rPr lang="en-GB" sz="3200" dirty="0"/>
              <a:t> new bit-patterns (codes) from old bit-patterns</a:t>
            </a:r>
          </a:p>
          <a:p>
            <a:r>
              <a:rPr lang="en-GB" sz="3200" dirty="0"/>
              <a:t>Very few Boolean operations suffice:</a:t>
            </a:r>
            <a:br>
              <a:rPr lang="en-GB" sz="3200" dirty="0"/>
            </a:br>
            <a:r>
              <a:rPr lang="en-GB" sz="3200" dirty="0"/>
              <a:t>we can build everything else out of (lots of) them.</a:t>
            </a:r>
          </a:p>
          <a:p>
            <a:r>
              <a:rPr lang="en-GB" sz="3200" dirty="0"/>
              <a:t>This is what computers do: </a:t>
            </a:r>
            <a:r>
              <a:rPr lang="en-GB" sz="3200" b="1" dirty="0"/>
              <a:t>they are just bit-pattern transformers.</a:t>
            </a:r>
          </a:p>
        </p:txBody>
      </p:sp>
    </p:spTree>
    <p:extLst>
      <p:ext uri="{BB962C8B-B14F-4D97-AF65-F5344CB8AC3E}">
        <p14:creationId xmlns:p14="http://schemas.microsoft.com/office/powerpoint/2010/main" val="1668406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4973D-AB8E-D463-05EB-E09186F88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74992-53A5-CB88-CE42-28434EAA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Episode 3: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64F9B-4501-3487-288D-C52CEA1B2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B1302C0-D142-5FB2-75DF-8AFC37A5CB26}"/>
              </a:ext>
            </a:extLst>
          </p:cNvPr>
          <p:cNvSpPr/>
          <p:nvPr/>
        </p:nvSpPr>
        <p:spPr>
          <a:xfrm>
            <a:off x="535577" y="863600"/>
            <a:ext cx="8825657" cy="10043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Bits, more bits, more and more bits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DB308-5F66-348E-A135-F25093B74FDF}"/>
              </a:ext>
            </a:extLst>
          </p:cNvPr>
          <p:cNvSpPr txBox="1"/>
          <p:nvPr/>
        </p:nvSpPr>
        <p:spPr>
          <a:xfrm>
            <a:off x="535577" y="1867989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4F292-561B-89F1-920B-920ABF600512}"/>
              </a:ext>
            </a:extLst>
          </p:cNvPr>
          <p:cNvSpPr txBox="1"/>
          <p:nvPr/>
        </p:nvSpPr>
        <p:spPr>
          <a:xfrm>
            <a:off x="2116183" y="1867989"/>
            <a:ext cx="177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Computation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59BB70-A272-C620-0A82-FEC5A549DE18}"/>
              </a:ext>
            </a:extLst>
          </p:cNvPr>
          <p:cNvSpPr txBox="1"/>
          <p:nvPr/>
        </p:nvSpPr>
        <p:spPr>
          <a:xfrm>
            <a:off x="3835218" y="1867989"/>
            <a:ext cx="219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C5F17-F3A0-025D-EC9D-E7340BA924E8}"/>
              </a:ext>
            </a:extLst>
          </p:cNvPr>
          <p:cNvSpPr txBox="1"/>
          <p:nvPr/>
        </p:nvSpPr>
        <p:spPr>
          <a:xfrm>
            <a:off x="5978796" y="1872064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Emergent behaviour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469-21EE-3E62-E9B1-9602439A9C86}"/>
              </a:ext>
            </a:extLst>
          </p:cNvPr>
          <p:cNvSpPr txBox="1"/>
          <p:nvPr/>
        </p:nvSpPr>
        <p:spPr>
          <a:xfrm>
            <a:off x="9361234" y="1159229"/>
            <a:ext cx="1580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Soul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8804BB-9A6A-1633-6924-B92BEA81011A}"/>
              </a:ext>
            </a:extLst>
          </p:cNvPr>
          <p:cNvSpPr txBox="1"/>
          <p:nvPr/>
        </p:nvSpPr>
        <p:spPr>
          <a:xfrm>
            <a:off x="7559402" y="1873368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81299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lue shirt&#10;&#10;Description automatically generated">
            <a:extLst>
              <a:ext uri="{FF2B5EF4-FFF2-40B4-BE49-F238E27FC236}">
                <a16:creationId xmlns:a16="http://schemas.microsoft.com/office/drawing/2014/main" id="{E415BE27-63D1-DFAD-9A51-1155D086D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42174" y="3429000"/>
            <a:ext cx="1954696" cy="2932044"/>
          </a:xfrm>
          <a:prstGeom prst="rect">
            <a:avLst/>
          </a:prstGeom>
        </p:spPr>
      </p:pic>
      <p:pic>
        <p:nvPicPr>
          <p:cNvPr id="5" name="Picture 4" descr="Woman in business attire">
            <a:extLst>
              <a:ext uri="{FF2B5EF4-FFF2-40B4-BE49-F238E27FC236}">
                <a16:creationId xmlns:a16="http://schemas.microsoft.com/office/drawing/2014/main" id="{E0D4E0AD-EF84-C751-8160-01A06C2FA2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606" r="7815"/>
          <a:stretch/>
        </p:blipFill>
        <p:spPr>
          <a:xfrm>
            <a:off x="371061" y="362226"/>
            <a:ext cx="2520729" cy="2380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759752-64FD-FDD5-DF2C-2D0A85E263DF}"/>
              </a:ext>
            </a:extLst>
          </p:cNvPr>
          <p:cNvSpPr txBox="1"/>
          <p:nvPr/>
        </p:nvSpPr>
        <p:spPr>
          <a:xfrm>
            <a:off x="1054955" y="2743200"/>
            <a:ext cx="115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2D988-3C7B-3E4D-54CC-45AC9BAB6B0F}"/>
              </a:ext>
            </a:extLst>
          </p:cNvPr>
          <p:cNvSpPr txBox="1"/>
          <p:nvPr/>
        </p:nvSpPr>
        <p:spPr>
          <a:xfrm>
            <a:off x="10097355" y="3244334"/>
            <a:ext cx="115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Bob</a:t>
            </a:r>
          </a:p>
        </p:txBody>
      </p:sp>
      <p:pic>
        <p:nvPicPr>
          <p:cNvPr id="9" name="Picture 8" descr="Colorful overlapping people icons">
            <a:extLst>
              <a:ext uri="{FF2B5EF4-FFF2-40B4-BE49-F238E27FC236}">
                <a16:creationId xmlns:a16="http://schemas.microsoft.com/office/drawing/2014/main" id="{626C53CC-7AEA-6379-AD7C-2E406F7B6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420" y="3398520"/>
            <a:ext cx="3456940" cy="2304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942A43-269A-FD8A-A623-C1213226EBD5}"/>
              </a:ext>
            </a:extLst>
          </p:cNvPr>
          <p:cNvSpPr txBox="1"/>
          <p:nvPr/>
        </p:nvSpPr>
        <p:spPr>
          <a:xfrm>
            <a:off x="3870961" y="5703147"/>
            <a:ext cx="174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Nosey people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E9D20-9218-01F5-F06C-49B2EC1EA731}"/>
              </a:ext>
            </a:extLst>
          </p:cNvPr>
          <p:cNvSpPr txBox="1"/>
          <p:nvPr/>
        </p:nvSpPr>
        <p:spPr>
          <a:xfrm>
            <a:off x="3428999" y="362226"/>
            <a:ext cx="77080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Alice and Bob want to have a private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But the nosey people can hear everything they say to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They could encrypt their messages if only they knew a KEY that the nosey people do not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How can they agree a KEY?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7D2150F-EFCE-6748-F196-553875F24C0B}"/>
              </a:ext>
            </a:extLst>
          </p:cNvPr>
          <p:cNvSpPr/>
          <p:nvPr/>
        </p:nvSpPr>
        <p:spPr>
          <a:xfrm>
            <a:off x="7409101" y="3398520"/>
            <a:ext cx="1954696" cy="1310640"/>
          </a:xfrm>
          <a:prstGeom prst="wedgeRoundRectCallout">
            <a:avLst>
              <a:gd name="adj1" fmla="val -68652"/>
              <a:gd name="adj2" fmla="val -68508"/>
              <a:gd name="adj3" fmla="val 16667"/>
            </a:avLst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 key is just a (reasonably big) number</a:t>
            </a:r>
          </a:p>
        </p:txBody>
      </p:sp>
    </p:spTree>
    <p:extLst>
      <p:ext uri="{BB962C8B-B14F-4D97-AF65-F5344CB8AC3E}">
        <p14:creationId xmlns:p14="http://schemas.microsoft.com/office/powerpoint/2010/main" val="4033929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239F-A9CF-2DD7-EF86-8B4A3436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An astonishing solution (1976)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2B2CA-F14A-56CE-8F05-A9108EC5F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824319"/>
            <a:ext cx="8946541" cy="4195481"/>
          </a:xfrm>
        </p:spPr>
        <p:txBody>
          <a:bodyPr>
            <a:normAutofit fontScale="92500" lnSpcReduction="20000"/>
          </a:bodyPr>
          <a:lstStyle/>
          <a:p>
            <a:r>
              <a:rPr lang="en-GB" sz="3200" dirty="0"/>
              <a:t>Alice and Bob have a </a:t>
            </a:r>
            <a:br>
              <a:rPr lang="en-GB" sz="3200" dirty="0"/>
            </a:br>
            <a:r>
              <a:rPr lang="en-GB" sz="3200" dirty="0"/>
              <a:t>short conversation</a:t>
            </a:r>
          </a:p>
          <a:p>
            <a:r>
              <a:rPr lang="en-GB" sz="3200" dirty="0"/>
              <a:t>In public</a:t>
            </a:r>
          </a:p>
          <a:p>
            <a:r>
              <a:rPr lang="en-GB" sz="3200" dirty="0"/>
              <a:t>At the end, they both know a KEY</a:t>
            </a:r>
          </a:p>
          <a:p>
            <a:r>
              <a:rPr lang="en-GB" sz="3200" dirty="0"/>
              <a:t>But the nosey people do not know it</a:t>
            </a:r>
          </a:p>
          <a:p>
            <a:endParaRPr lang="en-GB" sz="3200" dirty="0"/>
          </a:p>
          <a:p>
            <a:pPr marL="0" indent="0">
              <a:buNone/>
            </a:pPr>
            <a:r>
              <a:rPr lang="en-GB" sz="3200" dirty="0"/>
              <a:t>This is pure magic.</a:t>
            </a:r>
            <a:br>
              <a:rPr lang="en-GB" sz="3200" dirty="0"/>
            </a:br>
            <a:r>
              <a:rPr lang="en-GB" sz="3200" dirty="0"/>
              <a:t>And it happens every time</a:t>
            </a:r>
            <a:br>
              <a:rPr lang="en-GB" sz="3200" dirty="0"/>
            </a:br>
            <a:r>
              <a:rPr lang="en-GB" sz="3200" dirty="0"/>
              <a:t>you buy something online.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03FE5-6A69-3023-AB01-182246B0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637" y="4565967"/>
            <a:ext cx="4886325" cy="1038225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05CA723B-0642-7BF6-0F0D-838C51CDA828}"/>
              </a:ext>
            </a:extLst>
          </p:cNvPr>
          <p:cNvSpPr/>
          <p:nvPr/>
        </p:nvSpPr>
        <p:spPr>
          <a:xfrm>
            <a:off x="9774727" y="5588000"/>
            <a:ext cx="406400" cy="8636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erson with long white hair and a suit&#10;&#10;Description automatically generated">
            <a:extLst>
              <a:ext uri="{FF2B5EF4-FFF2-40B4-BE49-F238E27FC236}">
                <a16:creationId xmlns:a16="http://schemas.microsoft.com/office/drawing/2014/main" id="{0DEABA28-E9DE-D488-02C3-6138E401CF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015"/>
          <a:stretch/>
        </p:blipFill>
        <p:spPr>
          <a:xfrm>
            <a:off x="7756468" y="252915"/>
            <a:ext cx="2158471" cy="2201130"/>
          </a:xfrm>
          <a:prstGeom prst="rect">
            <a:avLst/>
          </a:prstGeom>
        </p:spPr>
      </p:pic>
      <p:pic>
        <p:nvPicPr>
          <p:cNvPr id="11" name="Picture 10" descr="A person in a suit and tie&#10;&#10;Description automatically generated">
            <a:extLst>
              <a:ext uri="{FF2B5EF4-FFF2-40B4-BE49-F238E27FC236}">
                <a16:creationId xmlns:a16="http://schemas.microsoft.com/office/drawing/2014/main" id="{F6D135D9-4E51-59AF-5A46-A2C67261D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648" y="246430"/>
            <a:ext cx="1886683" cy="22011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8A9BDD-40E0-FDC2-ABEC-3343AEB714E5}"/>
              </a:ext>
            </a:extLst>
          </p:cNvPr>
          <p:cNvSpPr txBox="1"/>
          <p:nvPr/>
        </p:nvSpPr>
        <p:spPr>
          <a:xfrm>
            <a:off x="7814552" y="2484575"/>
            <a:ext cx="181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William Diffie</a:t>
            </a:r>
            <a:br>
              <a:rPr lang="en-GB" dirty="0"/>
            </a:br>
            <a:r>
              <a:rPr lang="en-GB" dirty="0"/>
              <a:t> (b 1944)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DAAC0-85FD-9650-4A8D-E0A24FE31C44}"/>
              </a:ext>
            </a:extLst>
          </p:cNvPr>
          <p:cNvSpPr txBox="1"/>
          <p:nvPr/>
        </p:nvSpPr>
        <p:spPr>
          <a:xfrm>
            <a:off x="9914939" y="2498520"/>
            <a:ext cx="2013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Martin Hellman</a:t>
            </a:r>
            <a:br>
              <a:rPr lang="en-GB" dirty="0"/>
            </a:br>
            <a:r>
              <a:rPr lang="en-GB" dirty="0"/>
              <a:t>(b 1945)</a:t>
            </a:r>
          </a:p>
        </p:txBody>
      </p:sp>
    </p:spTree>
    <p:extLst>
      <p:ext uri="{BB962C8B-B14F-4D97-AF65-F5344CB8AC3E}">
        <p14:creationId xmlns:p14="http://schemas.microsoft.com/office/powerpoint/2010/main" val="3177892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E680A4AD-9814-B900-E7DE-1F40FF19E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An astonishing solution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838AA26F-9206-E4C9-B869-FE8E0C7A4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800" dirty="0"/>
              <a:t>Alice </a:t>
            </a:r>
            <a:r>
              <a:rPr lang="en-GB" sz="2800" b="1" dirty="0">
                <a:solidFill>
                  <a:srgbClr val="FFC000"/>
                </a:solidFill>
              </a:rPr>
              <a:t>shouts</a:t>
            </a:r>
            <a:r>
              <a:rPr lang="en-GB" sz="2800" dirty="0"/>
              <a:t> out a big number N</a:t>
            </a:r>
          </a:p>
          <a:p>
            <a:pPr eaLnBrk="1" hangingPunct="1">
              <a:defRPr/>
            </a:pPr>
            <a:r>
              <a:rPr lang="en-GB" sz="2800" dirty="0"/>
              <a:t>So everyone knows N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57E031CB-6D42-5743-9680-8517F2D9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608" y="1392181"/>
            <a:ext cx="2367956" cy="46166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FF9900"/>
                </a:solidFill>
              </a:rPr>
              <a:t>Orange = public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F82ABB91-FE17-8473-C41D-618EB573D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0348" y="2172018"/>
            <a:ext cx="752475" cy="4572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>
                <a:solidFill>
                  <a:srgbClr val="000000"/>
                </a:solidFill>
              </a:rPr>
              <a:t>N=5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3">
            <a:extLst>
              <a:ext uri="{FF2B5EF4-FFF2-40B4-BE49-F238E27FC236}">
                <a16:creationId xmlns:a16="http://schemas.microsoft.com/office/drawing/2014/main" id="{41B6D254-7863-66A0-7880-38B8CBCB7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111" y="1262560"/>
            <a:ext cx="8229600" cy="539908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dirty="0"/>
              <a:t>Alice</a:t>
            </a:r>
            <a:r>
              <a:rPr lang="en-GB" altLang="en-US" sz="2800" dirty="0">
                <a:effectLst/>
              </a:rPr>
              <a:t> </a:t>
            </a:r>
            <a:r>
              <a:rPr lang="en-GB" altLang="en-US" sz="2800" b="1" dirty="0">
                <a:solidFill>
                  <a:srgbClr val="FFC000"/>
                </a:solidFill>
                <a:effectLst/>
              </a:rPr>
              <a:t>shouts</a:t>
            </a:r>
            <a:r>
              <a:rPr lang="en-GB" altLang="en-US" sz="2800" dirty="0">
                <a:effectLst/>
              </a:rPr>
              <a:t> out a big number N</a:t>
            </a:r>
          </a:p>
          <a:p>
            <a:pPr eaLnBrk="1" hangingPunct="1"/>
            <a:r>
              <a:rPr lang="en-GB" altLang="en-US" sz="2800" dirty="0">
                <a:effectLst/>
              </a:rPr>
              <a:t>Alice </a:t>
            </a:r>
            <a:r>
              <a:rPr lang="en-GB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secretly</a:t>
            </a:r>
            <a:r>
              <a:rPr lang="en-GB" altLang="en-US" sz="2800" dirty="0">
                <a:effectLst/>
              </a:rPr>
              <a:t> thinks of a number A</a:t>
            </a:r>
          </a:p>
          <a:p>
            <a:pPr eaLnBrk="1" hangingPunct="1"/>
            <a:r>
              <a:rPr lang="en-GB" altLang="en-US" sz="2800" dirty="0"/>
              <a:t>Sh</a:t>
            </a:r>
            <a:r>
              <a:rPr lang="en-GB" altLang="en-US" sz="2800" dirty="0">
                <a:effectLst/>
              </a:rPr>
              <a:t>e calculates N</a:t>
            </a:r>
            <a:r>
              <a:rPr lang="en-GB" altLang="en-US" sz="2800" baseline="30000" dirty="0">
                <a:effectLst/>
              </a:rPr>
              <a:t>A </a:t>
            </a:r>
            <a:r>
              <a:rPr lang="en-GB" altLang="en-US" sz="2800" dirty="0">
                <a:effectLst/>
              </a:rPr>
              <a:t>and shouts it to Bob</a:t>
            </a:r>
          </a:p>
        </p:txBody>
      </p:sp>
      <p:sp>
        <p:nvSpPr>
          <p:cNvPr id="36866" name="Rectangle 7">
            <a:extLst>
              <a:ext uri="{FF2B5EF4-FFF2-40B4-BE49-F238E27FC236}">
                <a16:creationId xmlns:a16="http://schemas.microsoft.com/office/drawing/2014/main" id="{F489EA23-A11E-E49A-D775-5FC6B8EF8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3486300"/>
            <a:ext cx="5329238" cy="46166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N</a:t>
            </a:r>
            <a:r>
              <a:rPr lang="en-GB" altLang="en-US" sz="2400" baseline="30000" dirty="0">
                <a:solidFill>
                  <a:srgbClr val="000000"/>
                </a:solidFill>
              </a:rPr>
              <a:t>A</a:t>
            </a:r>
            <a:r>
              <a:rPr lang="en-GB" altLang="en-US" sz="2400" dirty="0">
                <a:solidFill>
                  <a:srgbClr val="000000"/>
                </a:solidFill>
              </a:rPr>
              <a:t> = N  x  N  x  N ... x  N  x  N</a:t>
            </a:r>
            <a:endParaRPr lang="en-US" altLang="en-US" sz="2400" dirty="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03DBBFB3-1831-2397-BF16-A9C72F147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9404723" cy="85798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An </a:t>
            </a:r>
            <a:r>
              <a:rPr lang="en-GB" dirty="0">
                <a:solidFill>
                  <a:schemeClr val="tx1"/>
                </a:solidFill>
              </a:rPr>
              <a:t>astonishing</a:t>
            </a:r>
            <a:r>
              <a:rPr lang="en-GB" dirty="0"/>
              <a:t> solution</a:t>
            </a:r>
          </a:p>
        </p:txBody>
      </p:sp>
      <p:sp>
        <p:nvSpPr>
          <p:cNvPr id="36869" name="Text Box 4">
            <a:extLst>
              <a:ext uri="{FF2B5EF4-FFF2-40B4-BE49-F238E27FC236}">
                <a16:creationId xmlns:a16="http://schemas.microsoft.com/office/drawing/2014/main" id="{FD86311E-56E9-5382-5BC7-163995578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428" y="4028847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/>
              <a:t>A times</a:t>
            </a:r>
          </a:p>
        </p:txBody>
      </p:sp>
      <p:sp>
        <p:nvSpPr>
          <p:cNvPr id="36870" name="Line 5">
            <a:extLst>
              <a:ext uri="{FF2B5EF4-FFF2-40B4-BE49-F238E27FC236}">
                <a16:creationId xmlns:a16="http://schemas.microsoft.com/office/drawing/2014/main" id="{DA7BE9A8-B068-B275-B008-EC166F04C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9578" y="4260622"/>
            <a:ext cx="12239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36871" name="Line 6">
            <a:extLst>
              <a:ext uri="{FF2B5EF4-FFF2-40B4-BE49-F238E27FC236}">
                <a16:creationId xmlns:a16="http://schemas.microsoft.com/office/drawing/2014/main" id="{B9BC5D24-B9C7-E84E-0E8E-580F0D2680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8991" y="4260622"/>
            <a:ext cx="9366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A9165B86-DEC5-71ED-1985-718F4D821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558" y="1613218"/>
            <a:ext cx="752475" cy="4572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N=5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93BB7897-5938-D892-455A-483AE3C3A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020" y="2187893"/>
            <a:ext cx="735013" cy="457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A=2</a:t>
            </a: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D0FE6FA7-2A82-D25C-4312-787A4367A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9758" y="2811780"/>
            <a:ext cx="1057275" cy="4572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N</a:t>
            </a:r>
            <a:r>
              <a:rPr lang="en-GB" altLang="en-US" sz="2400" baseline="30000" dirty="0">
                <a:solidFill>
                  <a:srgbClr val="000000"/>
                </a:solidFill>
              </a:rPr>
              <a:t>A</a:t>
            </a:r>
            <a:r>
              <a:rPr lang="en-GB" altLang="en-US" sz="2400" dirty="0">
                <a:solidFill>
                  <a:srgbClr val="000000"/>
                </a:solidFill>
              </a:rPr>
              <a:t>=25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82CDA1D3-FD18-15C0-9DC2-759DD6B3E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201" y="800895"/>
            <a:ext cx="2228495" cy="46166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>
                <a:solidFill>
                  <a:srgbClr val="33CC33"/>
                </a:solidFill>
              </a:rPr>
              <a:t>Green = secret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F5BA2458-1EC3-467D-E47B-C720E0743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740" y="196353"/>
            <a:ext cx="2367956" cy="46166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FF9900"/>
                </a:solidFill>
              </a:rPr>
              <a:t>Orange = public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222A9-03D0-9B88-86AF-CF3B948D0FED}"/>
              </a:ext>
            </a:extLst>
          </p:cNvPr>
          <p:cNvSpPr txBox="1"/>
          <p:nvPr/>
        </p:nvSpPr>
        <p:spPr>
          <a:xfrm>
            <a:off x="11167033" y="2166849"/>
            <a:ext cx="145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Only Alice knows 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5E95-83FA-A89A-F416-1938AD9A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Episode 1: 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F0111-9918-D4EB-D05B-87D6ED150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8984591-68F9-83D7-4223-5A913B9BAA4D}"/>
              </a:ext>
            </a:extLst>
          </p:cNvPr>
          <p:cNvSpPr/>
          <p:nvPr/>
        </p:nvSpPr>
        <p:spPr>
          <a:xfrm>
            <a:off x="535577" y="863600"/>
            <a:ext cx="8825657" cy="100438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Bits, more bits, more and more bits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FD810-F5F4-40FC-7BA9-A5A5C3B6F2B1}"/>
              </a:ext>
            </a:extLst>
          </p:cNvPr>
          <p:cNvSpPr txBox="1"/>
          <p:nvPr/>
        </p:nvSpPr>
        <p:spPr>
          <a:xfrm>
            <a:off x="535577" y="1867989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D1B6A-5542-8FF9-3C65-FAE19A4BC720}"/>
              </a:ext>
            </a:extLst>
          </p:cNvPr>
          <p:cNvSpPr txBox="1"/>
          <p:nvPr/>
        </p:nvSpPr>
        <p:spPr>
          <a:xfrm>
            <a:off x="2116183" y="1867989"/>
            <a:ext cx="177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Computation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90E3EA-8A52-DB0E-404D-414745B669D3}"/>
              </a:ext>
            </a:extLst>
          </p:cNvPr>
          <p:cNvSpPr txBox="1"/>
          <p:nvPr/>
        </p:nvSpPr>
        <p:spPr>
          <a:xfrm>
            <a:off x="3835218" y="1867989"/>
            <a:ext cx="219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EE02A-1D67-3629-7D1B-FED8CD70EB8B}"/>
              </a:ext>
            </a:extLst>
          </p:cNvPr>
          <p:cNvSpPr txBox="1"/>
          <p:nvPr/>
        </p:nvSpPr>
        <p:spPr>
          <a:xfrm>
            <a:off x="5978796" y="1872064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Emergent behaviour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FBCD2-C21C-2A6A-3029-CE427619B1D6}"/>
              </a:ext>
            </a:extLst>
          </p:cNvPr>
          <p:cNvSpPr txBox="1"/>
          <p:nvPr/>
        </p:nvSpPr>
        <p:spPr>
          <a:xfrm>
            <a:off x="9361234" y="1159229"/>
            <a:ext cx="1580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Soul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0B799B-9EC7-A846-5F6B-7E9AA1490ED7}"/>
              </a:ext>
            </a:extLst>
          </p:cNvPr>
          <p:cNvSpPr txBox="1"/>
          <p:nvPr/>
        </p:nvSpPr>
        <p:spPr>
          <a:xfrm>
            <a:off x="7559402" y="1873368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40581994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C278E-A90A-78AD-B605-D59894239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3">
            <a:extLst>
              <a:ext uri="{FF2B5EF4-FFF2-40B4-BE49-F238E27FC236}">
                <a16:creationId xmlns:a16="http://schemas.microsoft.com/office/drawing/2014/main" id="{B10585B9-6AFE-5948-E6E5-FC6F6E8476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110" y="1262560"/>
            <a:ext cx="8457249" cy="539908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dirty="0"/>
              <a:t>Alice</a:t>
            </a:r>
            <a:r>
              <a:rPr lang="en-GB" altLang="en-US" sz="2800" dirty="0">
                <a:effectLst/>
              </a:rPr>
              <a:t> </a:t>
            </a:r>
            <a:r>
              <a:rPr lang="en-GB" altLang="en-US" sz="2800" b="1" dirty="0">
                <a:solidFill>
                  <a:srgbClr val="FFC000"/>
                </a:solidFill>
                <a:effectLst/>
              </a:rPr>
              <a:t>shouts</a:t>
            </a:r>
            <a:r>
              <a:rPr lang="en-GB" altLang="en-US" sz="2800" b="1" dirty="0">
                <a:effectLst/>
              </a:rPr>
              <a:t> </a:t>
            </a:r>
            <a:r>
              <a:rPr lang="en-GB" altLang="en-US" sz="2800" dirty="0">
                <a:effectLst/>
              </a:rPr>
              <a:t>out</a:t>
            </a:r>
            <a:r>
              <a:rPr lang="en-GB" altLang="en-US" sz="2800" b="1" dirty="0">
                <a:effectLst/>
              </a:rPr>
              <a:t> </a:t>
            </a:r>
            <a:r>
              <a:rPr lang="en-GB" altLang="en-US" sz="2800" dirty="0">
                <a:effectLst/>
              </a:rPr>
              <a:t>a big number N</a:t>
            </a:r>
          </a:p>
          <a:p>
            <a:pPr eaLnBrk="1" hangingPunct="1"/>
            <a:r>
              <a:rPr lang="en-GB" altLang="en-US" sz="2800" dirty="0">
                <a:effectLst/>
              </a:rPr>
              <a:t>Alice </a:t>
            </a:r>
            <a:r>
              <a:rPr lang="en-GB" altLang="en-US" sz="2800" b="1" dirty="0">
                <a:solidFill>
                  <a:srgbClr val="92D050"/>
                </a:solidFill>
                <a:effectLst/>
              </a:rPr>
              <a:t>secretly</a:t>
            </a:r>
            <a:r>
              <a:rPr lang="en-GB" altLang="en-US" sz="2800" dirty="0">
                <a:effectLst/>
              </a:rPr>
              <a:t> thinks of a number A</a:t>
            </a:r>
          </a:p>
          <a:p>
            <a:pPr eaLnBrk="1" hangingPunct="1"/>
            <a:r>
              <a:rPr lang="en-GB" altLang="en-US" sz="2800" dirty="0"/>
              <a:t>Sh</a:t>
            </a:r>
            <a:r>
              <a:rPr lang="en-GB" altLang="en-US" sz="2800" dirty="0">
                <a:effectLst/>
              </a:rPr>
              <a:t>e calculates N</a:t>
            </a:r>
            <a:r>
              <a:rPr lang="en-GB" altLang="en-US" sz="2800" baseline="30000" dirty="0">
                <a:effectLst/>
              </a:rPr>
              <a:t>A </a:t>
            </a:r>
            <a:r>
              <a:rPr lang="en-GB" altLang="en-US" sz="2800" dirty="0">
                <a:effectLst/>
              </a:rPr>
              <a:t>and </a:t>
            </a:r>
            <a:r>
              <a:rPr lang="en-GB" altLang="en-US" sz="2800" b="1" dirty="0">
                <a:solidFill>
                  <a:srgbClr val="FFC000"/>
                </a:solidFill>
                <a:effectLst/>
              </a:rPr>
              <a:t>shouts</a:t>
            </a:r>
            <a:r>
              <a:rPr lang="en-GB" altLang="en-US" sz="2800" dirty="0">
                <a:effectLst/>
              </a:rPr>
              <a:t> it to Bob</a:t>
            </a:r>
          </a:p>
          <a:p>
            <a:pPr eaLnBrk="1" hangingPunct="1"/>
            <a:r>
              <a:rPr lang="en-GB" altLang="en-US" sz="2800" dirty="0"/>
              <a:t>Meanwhile Bob </a:t>
            </a:r>
            <a:r>
              <a:rPr lang="en-GB" altLang="en-US" sz="2800" b="1" dirty="0">
                <a:solidFill>
                  <a:srgbClr val="ACD433"/>
                </a:solidFill>
              </a:rPr>
              <a:t>secretly</a:t>
            </a:r>
            <a:r>
              <a:rPr lang="en-GB" altLang="en-US" sz="2800" dirty="0"/>
              <a:t> thinks of a number B</a:t>
            </a:r>
          </a:p>
          <a:p>
            <a:pPr eaLnBrk="1" hangingPunct="1"/>
            <a:r>
              <a:rPr lang="en-GB" altLang="en-US" sz="2800" dirty="0">
                <a:effectLst/>
              </a:rPr>
              <a:t>He calculates N</a:t>
            </a:r>
            <a:r>
              <a:rPr lang="en-GB" altLang="en-US" sz="2800" baseline="30000" dirty="0">
                <a:effectLst/>
              </a:rPr>
              <a:t>B</a:t>
            </a:r>
            <a:r>
              <a:rPr lang="en-GB" altLang="en-US" sz="2800" dirty="0">
                <a:effectLst/>
              </a:rPr>
              <a:t> and </a:t>
            </a:r>
            <a:r>
              <a:rPr lang="en-GB" altLang="en-US" sz="2800" b="1" dirty="0">
                <a:solidFill>
                  <a:srgbClr val="FFC000"/>
                </a:solidFill>
                <a:effectLst/>
              </a:rPr>
              <a:t>shouts</a:t>
            </a:r>
            <a:r>
              <a:rPr lang="en-GB" altLang="en-US" sz="2800" dirty="0">
                <a:effectLst/>
              </a:rPr>
              <a:t> it </a:t>
            </a:r>
            <a:r>
              <a:rPr lang="en-GB" altLang="en-US" sz="2800" dirty="0"/>
              <a:t>to Alice</a:t>
            </a:r>
            <a:endParaRPr lang="en-GB" altLang="en-US" sz="2800" dirty="0">
              <a:effectLst/>
            </a:endParaRPr>
          </a:p>
        </p:txBody>
      </p:sp>
      <p:sp>
        <p:nvSpPr>
          <p:cNvPr id="36866" name="Rectangle 7">
            <a:extLst>
              <a:ext uri="{FF2B5EF4-FFF2-40B4-BE49-F238E27FC236}">
                <a16:creationId xmlns:a16="http://schemas.microsoft.com/office/drawing/2014/main" id="{9F53A7F2-E24E-288D-C182-610E32CD6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110" y="5004753"/>
            <a:ext cx="5329238" cy="46166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N</a:t>
            </a:r>
            <a:r>
              <a:rPr lang="en-GB" altLang="en-US" sz="2400" baseline="30000" dirty="0">
                <a:solidFill>
                  <a:srgbClr val="000000"/>
                </a:solidFill>
              </a:rPr>
              <a:t>B</a:t>
            </a:r>
            <a:r>
              <a:rPr lang="en-GB" altLang="en-US" sz="2400" dirty="0">
                <a:solidFill>
                  <a:srgbClr val="000000"/>
                </a:solidFill>
              </a:rPr>
              <a:t> = N  x  N  x  N ... x  N  x  N</a:t>
            </a:r>
            <a:endParaRPr lang="en-US" altLang="en-US" sz="2400" dirty="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6F889170-7401-255C-D1D7-D5113E0F0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3860" y="331462"/>
            <a:ext cx="9404723" cy="883384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An astonishing solution</a:t>
            </a:r>
          </a:p>
        </p:txBody>
      </p:sp>
      <p:sp>
        <p:nvSpPr>
          <p:cNvPr id="36869" name="Text Box 4">
            <a:extLst>
              <a:ext uri="{FF2B5EF4-FFF2-40B4-BE49-F238E27FC236}">
                <a16:creationId xmlns:a16="http://schemas.microsoft.com/office/drawing/2014/main" id="{56E1A60E-8468-D9BF-E0A0-55B34D17B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788" y="5547300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/>
              <a:t>B times</a:t>
            </a:r>
          </a:p>
        </p:txBody>
      </p:sp>
      <p:sp>
        <p:nvSpPr>
          <p:cNvPr id="36870" name="Line 5">
            <a:extLst>
              <a:ext uri="{FF2B5EF4-FFF2-40B4-BE49-F238E27FC236}">
                <a16:creationId xmlns:a16="http://schemas.microsoft.com/office/drawing/2014/main" id="{5D1E1921-36CE-C753-0551-FCA904FC02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8938" y="5779075"/>
            <a:ext cx="12239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36871" name="Line 6">
            <a:extLst>
              <a:ext uri="{FF2B5EF4-FFF2-40B4-BE49-F238E27FC236}">
                <a16:creationId xmlns:a16="http://schemas.microsoft.com/office/drawing/2014/main" id="{108FDEF2-64AD-E306-C54A-2B5886D5E6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8351" y="5779075"/>
            <a:ext cx="9366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1B9C39E2-EFEB-D617-42D6-022D4694B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558" y="1613218"/>
            <a:ext cx="752475" cy="4572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N=5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BC9AFB3F-FB61-EB12-190A-E51A28CB9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020" y="2187893"/>
            <a:ext cx="735013" cy="457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A=2</a:t>
            </a: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0EBFF3FE-1AD9-9469-4BEA-54E8E4109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9758" y="2811780"/>
            <a:ext cx="1057275" cy="4572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N</a:t>
            </a:r>
            <a:r>
              <a:rPr lang="en-GB" altLang="en-US" sz="2400" baseline="30000" dirty="0">
                <a:solidFill>
                  <a:srgbClr val="000000"/>
                </a:solidFill>
              </a:rPr>
              <a:t>A</a:t>
            </a:r>
            <a:r>
              <a:rPr lang="en-GB" altLang="en-US" sz="2400" dirty="0">
                <a:solidFill>
                  <a:srgbClr val="000000"/>
                </a:solidFill>
              </a:rPr>
              <a:t>=25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7468CE52-7543-271E-A53C-FDB356EE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201" y="800895"/>
            <a:ext cx="2228495" cy="46166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>
                <a:solidFill>
                  <a:srgbClr val="33CC33"/>
                </a:solidFill>
              </a:rPr>
              <a:t>Green = secret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F61515DA-A901-28EA-7613-F9C7F5823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740" y="196353"/>
            <a:ext cx="2367956" cy="46166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FF9900"/>
                </a:solidFill>
              </a:rPr>
              <a:t>Orange = public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ED1D6CF7-6E7A-2C5A-ECE7-AF12BA2CE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020" y="3381375"/>
            <a:ext cx="740908" cy="461665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B=3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32AA5E8C-AADF-46F6-9F84-256EE0E60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9194" y="4008517"/>
            <a:ext cx="1237839" cy="46166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N</a:t>
            </a:r>
            <a:r>
              <a:rPr lang="en-GB" altLang="en-US" sz="2400" baseline="30000" dirty="0">
                <a:solidFill>
                  <a:srgbClr val="000000"/>
                </a:solidFill>
              </a:rPr>
              <a:t>B</a:t>
            </a:r>
            <a:r>
              <a:rPr lang="en-GB" altLang="en-US" sz="2400" dirty="0">
                <a:solidFill>
                  <a:srgbClr val="000000"/>
                </a:solidFill>
              </a:rPr>
              <a:t>=125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A306B-3A5B-4A03-AD6D-CE90F2DF93F1}"/>
              </a:ext>
            </a:extLst>
          </p:cNvPr>
          <p:cNvSpPr txBox="1"/>
          <p:nvPr/>
        </p:nvSpPr>
        <p:spPr>
          <a:xfrm>
            <a:off x="11167033" y="2166849"/>
            <a:ext cx="145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Only Alice knows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36A17-D6D1-E32E-E25A-1C3399179EC8}"/>
              </a:ext>
            </a:extLst>
          </p:cNvPr>
          <p:cNvSpPr txBox="1"/>
          <p:nvPr/>
        </p:nvSpPr>
        <p:spPr>
          <a:xfrm>
            <a:off x="11167033" y="3331290"/>
            <a:ext cx="145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Only Bob knows B</a:t>
            </a:r>
          </a:p>
        </p:txBody>
      </p:sp>
    </p:spTree>
    <p:extLst>
      <p:ext uri="{BB962C8B-B14F-4D97-AF65-F5344CB8AC3E}">
        <p14:creationId xmlns:p14="http://schemas.microsoft.com/office/powerpoint/2010/main" val="854117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F2EC2-ACB7-DD11-C3A1-ECD9D77B2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3">
            <a:extLst>
              <a:ext uri="{FF2B5EF4-FFF2-40B4-BE49-F238E27FC236}">
                <a16:creationId xmlns:a16="http://schemas.microsoft.com/office/drawing/2014/main" id="{017FF53B-4D43-FC9F-E06D-B4D1BFDC8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111" y="1262560"/>
            <a:ext cx="8229600" cy="539908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dirty="0"/>
              <a:t>Bob calculates (N</a:t>
            </a:r>
            <a:r>
              <a:rPr lang="en-GB" altLang="en-US" sz="2800" baseline="30000" dirty="0"/>
              <a:t>A</a:t>
            </a:r>
            <a:r>
              <a:rPr lang="en-GB" altLang="en-US" sz="2800" dirty="0"/>
              <a:t>)</a:t>
            </a:r>
            <a:r>
              <a:rPr lang="en-GB" altLang="en-US" sz="2800" baseline="30000" dirty="0"/>
              <a:t>B</a:t>
            </a:r>
          </a:p>
          <a:p>
            <a:pPr eaLnBrk="1" hangingPunct="1"/>
            <a:endParaRPr lang="en-GB" altLang="en-US" sz="2800" baseline="30000" dirty="0">
              <a:effectLst/>
            </a:endParaRPr>
          </a:p>
          <a:p>
            <a:pPr eaLnBrk="1" hangingPunct="1"/>
            <a:endParaRPr lang="en-GB" altLang="en-US" sz="2800" baseline="30000" dirty="0"/>
          </a:p>
          <a:p>
            <a:pPr eaLnBrk="1" hangingPunct="1"/>
            <a:endParaRPr lang="en-GB" altLang="en-US" sz="2800" baseline="30000" dirty="0">
              <a:effectLst/>
            </a:endParaRPr>
          </a:p>
          <a:p>
            <a:pPr eaLnBrk="1" hangingPunct="1"/>
            <a:endParaRPr lang="en-GB" altLang="en-US" sz="2800" baseline="30000" dirty="0"/>
          </a:p>
          <a:p>
            <a:pPr eaLnBrk="1" hangingPunct="1"/>
            <a:endParaRPr lang="en-GB" altLang="en-US" sz="2800" baseline="30000" dirty="0">
              <a:effectLst/>
            </a:endParaRPr>
          </a:p>
          <a:p>
            <a:r>
              <a:rPr lang="en-GB" altLang="en-US" sz="2800" dirty="0"/>
              <a:t>Meanwhile Alice calculates (N</a:t>
            </a:r>
            <a:r>
              <a:rPr lang="en-GB" altLang="en-US" sz="2800" baseline="30000" dirty="0"/>
              <a:t>B</a:t>
            </a:r>
            <a:r>
              <a:rPr lang="en-GB" altLang="en-US" sz="2800" dirty="0"/>
              <a:t>)</a:t>
            </a:r>
            <a:r>
              <a:rPr lang="en-GB" altLang="en-US" sz="2800" baseline="30000" dirty="0"/>
              <a:t>A</a:t>
            </a:r>
          </a:p>
          <a:p>
            <a:pPr eaLnBrk="1" hangingPunct="1"/>
            <a:endParaRPr lang="en-GB" altLang="en-US" sz="2800" dirty="0">
              <a:effectLst/>
            </a:endParaRPr>
          </a:p>
          <a:p>
            <a:pPr eaLnBrk="1" hangingPunct="1"/>
            <a:r>
              <a:rPr lang="en-GB" altLang="en-US" sz="2800" dirty="0"/>
              <a:t>Both get the same answer</a:t>
            </a:r>
          </a:p>
          <a:p>
            <a:pPr eaLnBrk="1" hangingPunct="1"/>
            <a:r>
              <a:rPr lang="en-GB" altLang="en-US" sz="2800" dirty="0">
                <a:effectLst/>
              </a:rPr>
              <a:t>That is the KEY</a:t>
            </a:r>
          </a:p>
        </p:txBody>
      </p:sp>
      <p:sp>
        <p:nvSpPr>
          <p:cNvPr id="36866" name="Rectangle 7">
            <a:extLst>
              <a:ext uri="{FF2B5EF4-FFF2-40B4-BE49-F238E27FC236}">
                <a16:creationId xmlns:a16="http://schemas.microsoft.com/office/drawing/2014/main" id="{D61CEFBC-AAA3-FE8F-16A5-9D2BF0B50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596" y="2062192"/>
            <a:ext cx="5329238" cy="46166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(N</a:t>
            </a:r>
            <a:r>
              <a:rPr lang="en-GB" altLang="en-US" sz="2400" baseline="30000" dirty="0">
                <a:solidFill>
                  <a:srgbClr val="000000"/>
                </a:solidFill>
              </a:rPr>
              <a:t>A</a:t>
            </a:r>
            <a:r>
              <a:rPr lang="en-GB" altLang="en-US" sz="2400" dirty="0">
                <a:solidFill>
                  <a:srgbClr val="000000"/>
                </a:solidFill>
              </a:rPr>
              <a:t>)</a:t>
            </a:r>
            <a:r>
              <a:rPr lang="en-GB" altLang="en-US" sz="2400" baseline="30000" dirty="0">
                <a:solidFill>
                  <a:srgbClr val="000000"/>
                </a:solidFill>
              </a:rPr>
              <a:t>B</a:t>
            </a:r>
            <a:r>
              <a:rPr lang="en-GB" altLang="en-US" sz="2400" dirty="0">
                <a:solidFill>
                  <a:srgbClr val="000000"/>
                </a:solidFill>
              </a:rPr>
              <a:t> = (N x...x N) x ... x (N x...x N) </a:t>
            </a:r>
            <a:endParaRPr lang="en-US" altLang="en-US" sz="2400" dirty="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F3C8F06F-EFE0-536C-9849-DC5528BA0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9404723" cy="80984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An astonishing solution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CAB3412B-D7DA-49D7-86EC-409C2515F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558" y="1613218"/>
            <a:ext cx="752475" cy="4572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N=5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53FF0C48-3456-98BF-4DA5-73B8B603B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020" y="2187893"/>
            <a:ext cx="735013" cy="457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A=2</a:t>
            </a: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82E86FEB-FD2E-DDD7-7439-12ED8BE36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9758" y="2811780"/>
            <a:ext cx="1057275" cy="4572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N</a:t>
            </a:r>
            <a:r>
              <a:rPr lang="en-GB" altLang="en-US" sz="2400" baseline="30000" dirty="0">
                <a:solidFill>
                  <a:srgbClr val="000000"/>
                </a:solidFill>
              </a:rPr>
              <a:t>A</a:t>
            </a:r>
            <a:r>
              <a:rPr lang="en-GB" altLang="en-US" sz="2400" dirty="0">
                <a:solidFill>
                  <a:srgbClr val="000000"/>
                </a:solidFill>
              </a:rPr>
              <a:t>=25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29FD0A79-3DAC-AE4E-AF85-6A754CAD2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201" y="800895"/>
            <a:ext cx="2228495" cy="46166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>
                <a:solidFill>
                  <a:srgbClr val="33CC33"/>
                </a:solidFill>
              </a:rPr>
              <a:t>Green = secret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7E5E7A0-CCC1-2E3C-FB71-5894D4D5F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740" y="196353"/>
            <a:ext cx="2367956" cy="46166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FF9900"/>
                </a:solidFill>
              </a:rPr>
              <a:t>Orange = public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CD026259-2050-9BC2-754D-482B6195C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020" y="3381375"/>
            <a:ext cx="740908" cy="461665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B=3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93E23045-2463-B1F4-63AF-9A202A66B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9194" y="4008517"/>
            <a:ext cx="1237839" cy="46166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N</a:t>
            </a:r>
            <a:r>
              <a:rPr lang="en-GB" altLang="en-US" sz="2400" baseline="30000" dirty="0">
                <a:solidFill>
                  <a:srgbClr val="000000"/>
                </a:solidFill>
              </a:rPr>
              <a:t>B</a:t>
            </a:r>
            <a:r>
              <a:rPr lang="en-GB" altLang="en-US" sz="2400" dirty="0">
                <a:solidFill>
                  <a:srgbClr val="000000"/>
                </a:solidFill>
              </a:rPr>
              <a:t>=125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FE1C8-D199-E1ED-997A-14341AF52B71}"/>
              </a:ext>
            </a:extLst>
          </p:cNvPr>
          <p:cNvSpPr txBox="1"/>
          <p:nvPr/>
        </p:nvSpPr>
        <p:spPr>
          <a:xfrm>
            <a:off x="11167033" y="2166849"/>
            <a:ext cx="145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Only Alice knows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1464D-67C9-BAD2-2D64-A00EC5144EFD}"/>
              </a:ext>
            </a:extLst>
          </p:cNvPr>
          <p:cNvSpPr txBox="1"/>
          <p:nvPr/>
        </p:nvSpPr>
        <p:spPr>
          <a:xfrm>
            <a:off x="11167033" y="3331290"/>
            <a:ext cx="145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Only Bob knows B</a:t>
            </a:r>
          </a:p>
        </p:txBody>
      </p:sp>
      <p:sp>
        <p:nvSpPr>
          <p:cNvPr id="36869" name="Text Box 4">
            <a:extLst>
              <a:ext uri="{FF2B5EF4-FFF2-40B4-BE49-F238E27FC236}">
                <a16:creationId xmlns:a16="http://schemas.microsoft.com/office/drawing/2014/main" id="{4845AEF8-51C2-B576-32EC-5EFF57E20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491" y="2542848"/>
            <a:ext cx="941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dirty="0"/>
              <a:t>A times</a:t>
            </a:r>
          </a:p>
        </p:txBody>
      </p:sp>
      <p:sp>
        <p:nvSpPr>
          <p:cNvPr id="36870" name="Line 5">
            <a:extLst>
              <a:ext uri="{FF2B5EF4-FFF2-40B4-BE49-F238E27FC236}">
                <a16:creationId xmlns:a16="http://schemas.microsoft.com/office/drawing/2014/main" id="{97EBE4CC-0582-BE57-3DD5-5B7FF42C04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5046" y="2724116"/>
            <a:ext cx="238169" cy="679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6871" name="Line 6">
            <a:extLst>
              <a:ext uri="{FF2B5EF4-FFF2-40B4-BE49-F238E27FC236}">
                <a16:creationId xmlns:a16="http://schemas.microsoft.com/office/drawing/2014/main" id="{87B181FC-A15E-770E-BD32-A73EDE4E04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68599" y="2725704"/>
            <a:ext cx="210287" cy="362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54C07A2-EA4F-3465-308C-1C0E15936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262" y="2502536"/>
            <a:ext cx="941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dirty="0"/>
              <a:t>A times</a:t>
            </a: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2EA14B3C-6B45-9F0F-CE32-604CDF48A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9817" y="2683804"/>
            <a:ext cx="238169" cy="679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B08DC51-F75F-6E4E-B69A-18BADD8AE1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13370" y="2685392"/>
            <a:ext cx="210287" cy="362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B188F462-65B3-BB9A-479B-0143FFA69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044" y="2987496"/>
            <a:ext cx="1006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dirty="0"/>
              <a:t>B times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C47543CA-C64D-E918-5392-F9725D572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4600" y="3168764"/>
            <a:ext cx="1681450" cy="362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7F20ABFD-E791-A2EB-581A-BD880D9570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68598" y="3173972"/>
            <a:ext cx="1189841" cy="361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049829AE-90F3-5FA2-6674-4AA3D95D8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335" y="4624189"/>
            <a:ext cx="3229698" cy="52322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rgbClr val="000000"/>
                </a:solidFill>
              </a:rPr>
              <a:t>(N</a:t>
            </a:r>
            <a:r>
              <a:rPr lang="en-GB" altLang="en-US" sz="2800" baseline="30000" dirty="0">
                <a:solidFill>
                  <a:srgbClr val="000000"/>
                </a:solidFill>
              </a:rPr>
              <a:t>A </a:t>
            </a:r>
            <a:r>
              <a:rPr lang="en-GB" altLang="en-US" sz="2800" dirty="0">
                <a:solidFill>
                  <a:srgbClr val="000000"/>
                </a:solidFill>
              </a:rPr>
              <a:t>)</a:t>
            </a:r>
            <a:r>
              <a:rPr lang="en-GB" altLang="en-US" sz="2800" baseline="30000" dirty="0">
                <a:solidFill>
                  <a:srgbClr val="000000"/>
                </a:solidFill>
              </a:rPr>
              <a:t>B</a:t>
            </a:r>
            <a:r>
              <a:rPr lang="en-GB" altLang="en-US" baseline="30000" dirty="0">
                <a:solidFill>
                  <a:srgbClr val="000000"/>
                </a:solidFill>
              </a:rPr>
              <a:t> </a:t>
            </a:r>
            <a:r>
              <a:rPr lang="en-GB" altLang="en-US" dirty="0">
                <a:solidFill>
                  <a:srgbClr val="000000"/>
                </a:solidFill>
              </a:rPr>
              <a:t>= 25</a:t>
            </a:r>
            <a:r>
              <a:rPr lang="en-GB" altLang="en-US" baseline="30000" dirty="0">
                <a:solidFill>
                  <a:srgbClr val="000000"/>
                </a:solidFill>
              </a:rPr>
              <a:t>3  </a:t>
            </a:r>
            <a:r>
              <a:rPr lang="en-GB" altLang="en-US" dirty="0">
                <a:solidFill>
                  <a:srgbClr val="000000"/>
                </a:solidFill>
              </a:rPr>
              <a:t>= 15,625</a:t>
            </a:r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75A7EA36-BEC9-66E7-A23D-D835E36A6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336" y="5285998"/>
            <a:ext cx="3251652" cy="52322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rgbClr val="000000"/>
                </a:solidFill>
              </a:rPr>
              <a:t>(N</a:t>
            </a:r>
            <a:r>
              <a:rPr lang="en-GB" altLang="en-US" sz="2800" baseline="30000" dirty="0">
                <a:solidFill>
                  <a:srgbClr val="000000"/>
                </a:solidFill>
              </a:rPr>
              <a:t>B </a:t>
            </a:r>
            <a:r>
              <a:rPr lang="en-GB" altLang="en-US" sz="2800" dirty="0">
                <a:solidFill>
                  <a:srgbClr val="000000"/>
                </a:solidFill>
              </a:rPr>
              <a:t>)</a:t>
            </a:r>
            <a:r>
              <a:rPr lang="en-GB" altLang="en-US" sz="2800" baseline="30000" dirty="0">
                <a:solidFill>
                  <a:srgbClr val="000000"/>
                </a:solidFill>
              </a:rPr>
              <a:t>A</a:t>
            </a:r>
            <a:r>
              <a:rPr lang="en-GB" altLang="en-US" baseline="30000" dirty="0">
                <a:solidFill>
                  <a:srgbClr val="000000"/>
                </a:solidFill>
              </a:rPr>
              <a:t> </a:t>
            </a:r>
            <a:r>
              <a:rPr lang="en-GB" altLang="en-US" dirty="0">
                <a:solidFill>
                  <a:srgbClr val="000000"/>
                </a:solidFill>
              </a:rPr>
              <a:t>=125</a:t>
            </a:r>
            <a:r>
              <a:rPr lang="en-GB" altLang="en-US" baseline="30000" dirty="0">
                <a:solidFill>
                  <a:srgbClr val="000000"/>
                </a:solidFill>
              </a:rPr>
              <a:t>2  </a:t>
            </a:r>
            <a:r>
              <a:rPr lang="en-GB" altLang="en-US" dirty="0">
                <a:solidFill>
                  <a:srgbClr val="000000"/>
                </a:solidFill>
              </a:rPr>
              <a:t>= 15,625</a:t>
            </a:r>
          </a:p>
        </p:txBody>
      </p:sp>
    </p:spTree>
    <p:extLst>
      <p:ext uri="{BB962C8B-B14F-4D97-AF65-F5344CB8AC3E}">
        <p14:creationId xmlns:p14="http://schemas.microsoft.com/office/powerpoint/2010/main" val="2774507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B7F3C-9F75-C55B-C7A7-1C71024F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8562"/>
          </a:xfrm>
        </p:spPr>
        <p:txBody>
          <a:bodyPr/>
          <a:lstStyle/>
          <a:p>
            <a:r>
              <a:rPr lang="en-GB" sz="3600" dirty="0"/>
              <a:t> </a:t>
            </a:r>
            <a:r>
              <a:rPr lang="en-GB" altLang="en-US" sz="3600" dirty="0"/>
              <a:t>Alas: the nosey people can guess A, B</a:t>
            </a:r>
            <a:br>
              <a:rPr lang="en-GB" altLang="en-US" sz="3600" dirty="0"/>
            </a:b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9B2193-AF98-2BD5-7CBD-F5B96562BF4F}"/>
              </a:ext>
            </a:extLst>
          </p:cNvPr>
          <p:cNvSpPr txBox="1">
            <a:spLocks noChangeArrowheads="1"/>
          </p:cNvSpPr>
          <p:nvPr/>
        </p:nvSpPr>
        <p:spPr>
          <a:xfrm>
            <a:off x="646110" y="1262561"/>
            <a:ext cx="10103169" cy="489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altLang="en-US" sz="3200" dirty="0"/>
              <a:t>They know N = 5</a:t>
            </a:r>
          </a:p>
          <a:p>
            <a:r>
              <a:rPr lang="en-GB" altLang="en-US" sz="3200" dirty="0"/>
              <a:t>They know N</a:t>
            </a:r>
            <a:r>
              <a:rPr lang="en-GB" altLang="en-US" sz="3200" baseline="30000" dirty="0"/>
              <a:t>A</a:t>
            </a:r>
            <a:r>
              <a:rPr lang="en-GB" altLang="en-US" sz="3200" dirty="0"/>
              <a:t> = 25</a:t>
            </a:r>
          </a:p>
          <a:p>
            <a:r>
              <a:rPr lang="en-GB" altLang="en-US" sz="3200" dirty="0"/>
              <a:t>Not so hard to work out A</a:t>
            </a:r>
          </a:p>
          <a:p>
            <a:r>
              <a:rPr lang="en-GB" altLang="en-US" sz="3200" dirty="0"/>
              <a:t>One simple way: try A=1, A=2, A=3 etc</a:t>
            </a:r>
            <a:br>
              <a:rPr lang="en-GB" altLang="en-US" sz="3200" dirty="0"/>
            </a:br>
            <a:r>
              <a:rPr lang="en-GB" altLang="en-US" sz="3200" dirty="0"/>
              <a:t>The “British Museum algorithm”.</a:t>
            </a:r>
          </a:p>
          <a:p>
            <a:r>
              <a:rPr lang="en-GB" altLang="en-US" sz="3200" dirty="0"/>
              <a:t>Slow, but easy to speed up:</a:t>
            </a:r>
            <a:br>
              <a:rPr lang="en-GB" altLang="en-US" sz="3200" dirty="0"/>
            </a:br>
            <a:r>
              <a:rPr lang="en-GB" altLang="en-US" sz="3200" dirty="0"/>
              <a:t>start half-way guessing A=4, </a:t>
            </a:r>
            <a:br>
              <a:rPr lang="en-GB" altLang="en-US" sz="3200" dirty="0"/>
            </a:br>
            <a:r>
              <a:rPr lang="en-GB" altLang="en-US" sz="3200" dirty="0"/>
              <a:t>and keep halving.</a:t>
            </a:r>
          </a:p>
          <a:p>
            <a:pPr marL="457200" lvl="1" indent="0">
              <a:buNone/>
            </a:pPr>
            <a:endParaRPr lang="en-GB" altLang="en-US" sz="28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5635ABA-97E7-B3F1-ED12-471A9FA91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956236"/>
              </p:ext>
            </p:extLst>
          </p:nvPr>
        </p:nvGraphicFramePr>
        <p:xfrm>
          <a:off x="9258196" y="1737360"/>
          <a:ext cx="2287694" cy="4175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3486">
                  <a:extLst>
                    <a:ext uri="{9D8B030D-6E8A-4147-A177-3AD203B41FA5}">
                      <a16:colId xmlns:a16="http://schemas.microsoft.com/office/drawing/2014/main" val="3846006521"/>
                    </a:ext>
                  </a:extLst>
                </a:gridCol>
                <a:gridCol w="1564208">
                  <a:extLst>
                    <a:ext uri="{9D8B030D-6E8A-4147-A177-3AD203B41FA5}">
                      <a16:colId xmlns:a16="http://schemas.microsoft.com/office/drawing/2014/main" val="4163837150"/>
                    </a:ext>
                  </a:extLst>
                </a:gridCol>
              </a:tblGrid>
              <a:tr h="32258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A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</a:t>
                      </a:r>
                      <a:r>
                        <a:rPr lang="en-GB" sz="2800" baseline="30000" dirty="0"/>
                        <a:t>A</a:t>
                      </a:r>
                    </a:p>
                  </a:txBody>
                  <a:tcPr marR="144000"/>
                </a:tc>
                <a:extLst>
                  <a:ext uri="{0D108BD9-81ED-4DB2-BD59-A6C34878D82A}">
                    <a16:rowId xmlns:a16="http://schemas.microsoft.com/office/drawing/2014/main" val="3266334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394778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339655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125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3044141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625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266019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3125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3841615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15625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3857408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78125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293053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390625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739689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744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66B0AB9B-8471-AEBD-DF59-1CB179E504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9404723" cy="130516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/>
              <a:t>An unexpectedly simple solution:</a:t>
            </a:r>
            <a:br>
              <a:rPr lang="en-GB" sz="4000" dirty="0"/>
            </a:br>
            <a:r>
              <a:rPr lang="en-GB" sz="4000" dirty="0"/>
              <a:t>clock arithmetic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31D9C81-B556-C118-C80D-D9C506B29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7729" y="2086491"/>
            <a:ext cx="8946541" cy="4318791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dirty="0">
                <a:effectLst/>
              </a:rPr>
              <a:t>2+3 = 5</a:t>
            </a:r>
          </a:p>
          <a:p>
            <a:pPr eaLnBrk="1" hangingPunct="1"/>
            <a:r>
              <a:rPr lang="en-GB" altLang="en-US" sz="2800" dirty="0">
                <a:effectLst/>
              </a:rPr>
              <a:t>11+1 = 0</a:t>
            </a:r>
          </a:p>
          <a:p>
            <a:pPr eaLnBrk="1" hangingPunct="1"/>
            <a:r>
              <a:rPr lang="en-GB" altLang="en-US" sz="2800" dirty="0">
                <a:effectLst/>
              </a:rPr>
              <a:t>10+4 = 2</a:t>
            </a:r>
          </a:p>
          <a:p>
            <a:pPr eaLnBrk="1" hangingPunct="1"/>
            <a:r>
              <a:rPr lang="en-GB" altLang="en-US" sz="2800" dirty="0"/>
              <a:t>5x5 = 1</a:t>
            </a:r>
          </a:p>
          <a:p>
            <a:pPr eaLnBrk="1" hangingPunct="1"/>
            <a:endParaRPr lang="en-GB" altLang="en-US" sz="2800" dirty="0">
              <a:effectLst/>
            </a:endParaRPr>
          </a:p>
          <a:p>
            <a:pPr marL="0" indent="0" eaLnBrk="1" hangingPunct="1">
              <a:buNone/>
            </a:pPr>
            <a:endParaRPr lang="en-GB" altLang="en-US" sz="2800" dirty="0"/>
          </a:p>
          <a:p>
            <a:pPr eaLnBrk="1" hangingPunct="1"/>
            <a:endParaRPr lang="en-GB" altLang="en-US" sz="2800" dirty="0">
              <a:effectLst/>
            </a:endParaRPr>
          </a:p>
          <a:p>
            <a:pPr eaLnBrk="1" hangingPunct="1"/>
            <a:endParaRPr lang="en-GB" altLang="en-US" sz="2800" dirty="0">
              <a:effectLst/>
            </a:endParaRPr>
          </a:p>
        </p:txBody>
      </p:sp>
      <p:grpSp>
        <p:nvGrpSpPr>
          <p:cNvPr id="55300" name="Group 17">
            <a:extLst>
              <a:ext uri="{FF2B5EF4-FFF2-40B4-BE49-F238E27FC236}">
                <a16:creationId xmlns:a16="http://schemas.microsoft.com/office/drawing/2014/main" id="{C8395C23-B83B-5B1A-58FF-ECBEBB4EE1D2}"/>
              </a:ext>
            </a:extLst>
          </p:cNvPr>
          <p:cNvGrpSpPr>
            <a:grpSpLocks/>
          </p:cNvGrpSpPr>
          <p:nvPr/>
        </p:nvGrpSpPr>
        <p:grpSpPr bwMode="auto">
          <a:xfrm>
            <a:off x="7071519" y="1353066"/>
            <a:ext cx="3263900" cy="3025776"/>
            <a:chOff x="2948" y="1251"/>
            <a:chExt cx="2056" cy="1906"/>
          </a:xfrm>
        </p:grpSpPr>
        <p:sp>
          <p:nvSpPr>
            <p:cNvPr id="55302" name="Oval 4">
              <a:extLst>
                <a:ext uri="{FF2B5EF4-FFF2-40B4-BE49-F238E27FC236}">
                  <a16:creationId xmlns:a16="http://schemas.microsoft.com/office/drawing/2014/main" id="{F93C9279-D40E-B775-8D7D-31000AE6F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1251"/>
              <a:ext cx="2056" cy="1906"/>
            </a:xfrm>
            <a:prstGeom prst="ellips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no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55303" name="Text Box 5">
              <a:extLst>
                <a:ext uri="{FF2B5EF4-FFF2-40B4-BE49-F238E27FC236}">
                  <a16:creationId xmlns:a16="http://schemas.microsoft.com/office/drawing/2014/main" id="{14CB28D3-FA9B-D496-5B8F-2646AC083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7" y="1280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0</a:t>
              </a:r>
            </a:p>
          </p:txBody>
        </p:sp>
        <p:sp>
          <p:nvSpPr>
            <p:cNvPr id="55304" name="Text Box 6">
              <a:extLst>
                <a:ext uri="{FF2B5EF4-FFF2-40B4-BE49-F238E27FC236}">
                  <a16:creationId xmlns:a16="http://schemas.microsoft.com/office/drawing/2014/main" id="{FF0A509F-90DF-39A0-57D3-A836CB286E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5" y="2015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dirty="0"/>
                <a:t>3</a:t>
              </a:r>
            </a:p>
          </p:txBody>
        </p:sp>
        <p:sp>
          <p:nvSpPr>
            <p:cNvPr id="55305" name="Text Box 7">
              <a:extLst>
                <a:ext uri="{FF2B5EF4-FFF2-40B4-BE49-F238E27FC236}">
                  <a16:creationId xmlns:a16="http://schemas.microsoft.com/office/drawing/2014/main" id="{32A968EB-6596-989C-978D-EB775CEAFD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2704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6</a:t>
              </a:r>
            </a:p>
          </p:txBody>
        </p:sp>
        <p:sp>
          <p:nvSpPr>
            <p:cNvPr id="55306" name="Text Box 8">
              <a:extLst>
                <a:ext uri="{FF2B5EF4-FFF2-40B4-BE49-F238E27FC236}">
                  <a16:creationId xmlns:a16="http://schemas.microsoft.com/office/drawing/2014/main" id="{7FA93AF1-C416-EE15-BF52-6D9C443E8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8" y="2607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5</a:t>
              </a:r>
            </a:p>
          </p:txBody>
        </p:sp>
        <p:sp>
          <p:nvSpPr>
            <p:cNvPr id="55307" name="Text Box 9">
              <a:extLst>
                <a:ext uri="{FF2B5EF4-FFF2-40B4-BE49-F238E27FC236}">
                  <a16:creationId xmlns:a16="http://schemas.microsoft.com/office/drawing/2014/main" id="{92009B8D-F859-3548-80F5-9C1DC037E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5" y="2368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4</a:t>
              </a:r>
            </a:p>
          </p:txBody>
        </p:sp>
        <p:sp>
          <p:nvSpPr>
            <p:cNvPr id="55308" name="Text Box 10">
              <a:extLst>
                <a:ext uri="{FF2B5EF4-FFF2-40B4-BE49-F238E27FC236}">
                  <a16:creationId xmlns:a16="http://schemas.microsoft.com/office/drawing/2014/main" id="{0FDDD962-94D1-8660-1643-640D0AD6B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5" y="1671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2</a:t>
              </a:r>
            </a:p>
          </p:txBody>
        </p:sp>
        <p:sp>
          <p:nvSpPr>
            <p:cNvPr id="55309" name="Text Box 11">
              <a:extLst>
                <a:ext uri="{FF2B5EF4-FFF2-40B4-BE49-F238E27FC236}">
                  <a16:creationId xmlns:a16="http://schemas.microsoft.com/office/drawing/2014/main" id="{C90DE115-5C7A-0CF6-5F57-6CA62AA930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" y="1425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1</a:t>
              </a:r>
            </a:p>
          </p:txBody>
        </p:sp>
        <p:sp>
          <p:nvSpPr>
            <p:cNvPr id="55310" name="Text Box 12">
              <a:extLst>
                <a:ext uri="{FF2B5EF4-FFF2-40B4-BE49-F238E27FC236}">
                  <a16:creationId xmlns:a16="http://schemas.microsoft.com/office/drawing/2014/main" id="{773B4201-6544-72BE-5049-989ABE8F6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598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dirty="0"/>
                <a:t>7</a:t>
              </a:r>
            </a:p>
          </p:txBody>
        </p:sp>
        <p:sp>
          <p:nvSpPr>
            <p:cNvPr id="55311" name="Text Box 13">
              <a:extLst>
                <a:ext uri="{FF2B5EF4-FFF2-40B4-BE49-F238E27FC236}">
                  <a16:creationId xmlns:a16="http://schemas.microsoft.com/office/drawing/2014/main" id="{77B59B78-8368-DDCE-325A-C25066950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2387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8</a:t>
              </a:r>
            </a:p>
          </p:txBody>
        </p:sp>
        <p:sp>
          <p:nvSpPr>
            <p:cNvPr id="55312" name="Text Box 14">
              <a:extLst>
                <a:ext uri="{FF2B5EF4-FFF2-40B4-BE49-F238E27FC236}">
                  <a16:creationId xmlns:a16="http://schemas.microsoft.com/office/drawing/2014/main" id="{1835CCE9-ABF4-D866-8A0A-4D66E46E4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2033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9</a:t>
              </a:r>
            </a:p>
          </p:txBody>
        </p:sp>
        <p:sp>
          <p:nvSpPr>
            <p:cNvPr id="55313" name="Text Box 15">
              <a:extLst>
                <a:ext uri="{FF2B5EF4-FFF2-40B4-BE49-F238E27FC236}">
                  <a16:creationId xmlns:a16="http://schemas.microsoft.com/office/drawing/2014/main" id="{653F0BAB-F4F2-A334-B1E8-7904AE98D9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5" y="1706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10</a:t>
              </a:r>
            </a:p>
          </p:txBody>
        </p:sp>
        <p:sp>
          <p:nvSpPr>
            <p:cNvPr id="55314" name="Text Box 16">
              <a:extLst>
                <a:ext uri="{FF2B5EF4-FFF2-40B4-BE49-F238E27FC236}">
                  <a16:creationId xmlns:a16="http://schemas.microsoft.com/office/drawing/2014/main" id="{DEB0D596-F7B8-7E9B-B18C-83F012B9E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1" y="1453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11</a:t>
              </a:r>
            </a:p>
          </p:txBody>
        </p:sp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66F5B397-874A-FE55-9705-1509773540DB}"/>
              </a:ext>
            </a:extLst>
          </p:cNvPr>
          <p:cNvSpPr/>
          <p:nvPr/>
        </p:nvSpPr>
        <p:spPr bwMode="auto">
          <a:xfrm>
            <a:off x="8136030" y="2250520"/>
            <a:ext cx="1214438" cy="1147246"/>
          </a:xfrm>
          <a:prstGeom prst="arc">
            <a:avLst>
              <a:gd name="adj1" fmla="val 16200000"/>
              <a:gd name="adj2" fmla="val 13114232"/>
            </a:avLst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>
            <a:noAutofit/>
          </a:bodyPr>
          <a:lstStyle/>
          <a:p>
            <a:pPr eaLnBrk="1" hangingPunct="1">
              <a:defRPr/>
            </a:pPr>
            <a:endParaRPr lang="en-GB"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222F6-C9F4-2E49-198D-FB5B4D7EF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ACBFA699-F430-3302-7EC0-AB0B4E3A2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9921740" cy="875464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/>
              <a:t>Clock arithmetic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5AEFDC3-8E1A-37C1-A513-5E7E3627B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7729" y="1673741"/>
            <a:ext cx="10585951" cy="473154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GB" altLang="en-US" sz="2800" dirty="0">
                <a:effectLst/>
              </a:rPr>
              <a:t>2+3 = 5</a:t>
            </a:r>
          </a:p>
          <a:p>
            <a:pPr eaLnBrk="1" hangingPunct="1"/>
            <a:r>
              <a:rPr lang="en-GB" altLang="en-US" sz="2800" dirty="0">
                <a:effectLst/>
              </a:rPr>
              <a:t>11+1 = 0</a:t>
            </a:r>
          </a:p>
          <a:p>
            <a:pPr eaLnBrk="1" hangingPunct="1"/>
            <a:r>
              <a:rPr lang="en-GB" altLang="en-US" sz="2800" dirty="0">
                <a:effectLst/>
              </a:rPr>
              <a:t>10+4 = 2</a:t>
            </a:r>
          </a:p>
          <a:p>
            <a:pPr eaLnBrk="1" hangingPunct="1"/>
            <a:r>
              <a:rPr lang="en-GB" altLang="en-US" sz="2800" dirty="0"/>
              <a:t>5</a:t>
            </a:r>
            <a:r>
              <a:rPr lang="en-GB" altLang="en-US" sz="2800" baseline="30000" dirty="0"/>
              <a:t>2  </a:t>
            </a:r>
            <a:r>
              <a:rPr lang="en-GB" altLang="en-US" sz="2800" dirty="0"/>
              <a:t>= 5x5 = 1</a:t>
            </a:r>
          </a:p>
          <a:p>
            <a:pPr eaLnBrk="1" hangingPunct="1"/>
            <a:endParaRPr lang="en-GB" altLang="en-US" sz="2800" dirty="0">
              <a:effectLst/>
            </a:endParaRPr>
          </a:p>
          <a:p>
            <a:pPr marL="0" indent="0" eaLnBrk="1" hangingPunct="1">
              <a:buNone/>
            </a:pPr>
            <a:endParaRPr lang="en-GB" altLang="en-US" sz="2800" dirty="0"/>
          </a:p>
          <a:p>
            <a:pPr marL="0" indent="0" eaLnBrk="1" hangingPunct="1">
              <a:buNone/>
            </a:pPr>
            <a:r>
              <a:rPr lang="en-GB" altLang="en-US" sz="2800" dirty="0"/>
              <a:t>Short cut: </a:t>
            </a:r>
            <a:r>
              <a:rPr lang="en-GB" altLang="en-US" sz="2800" b="1" dirty="0"/>
              <a:t>take the remainder when divided by 12, or “mod 12”</a:t>
            </a:r>
          </a:p>
          <a:p>
            <a:pPr marL="0" indent="0" eaLnBrk="1" hangingPunct="1">
              <a:buNone/>
            </a:pPr>
            <a:r>
              <a:rPr lang="en-GB" altLang="en-US" sz="2800" dirty="0"/>
              <a:t>E.g. 5</a:t>
            </a:r>
            <a:r>
              <a:rPr lang="en-GB" altLang="en-US" sz="2800" baseline="30000" dirty="0"/>
              <a:t>2</a:t>
            </a:r>
            <a:r>
              <a:rPr lang="en-GB" altLang="en-US" sz="2800" dirty="0"/>
              <a:t> = remainder of  25÷12 = 1</a:t>
            </a:r>
          </a:p>
          <a:p>
            <a:pPr marL="0" indent="0" eaLnBrk="1" hangingPunct="1">
              <a:buNone/>
            </a:pPr>
            <a:r>
              <a:rPr lang="en-GB" altLang="en-US" sz="4800" b="1" dirty="0">
                <a:solidFill>
                  <a:srgbClr val="FFFF99"/>
                </a:solidFill>
              </a:rPr>
              <a:t>		5</a:t>
            </a:r>
            <a:r>
              <a:rPr lang="en-GB" altLang="en-US" sz="4800" b="1" baseline="30000" dirty="0">
                <a:solidFill>
                  <a:srgbClr val="FFFF99"/>
                </a:solidFill>
              </a:rPr>
              <a:t>2</a:t>
            </a:r>
            <a:r>
              <a:rPr lang="en-GB" altLang="en-US" sz="4800" b="1" dirty="0">
                <a:solidFill>
                  <a:srgbClr val="FFFF99"/>
                </a:solidFill>
              </a:rPr>
              <a:t> mod 12 = 1</a:t>
            </a:r>
          </a:p>
          <a:p>
            <a:pPr eaLnBrk="1" hangingPunct="1"/>
            <a:endParaRPr lang="en-GB" altLang="en-US" sz="2800" dirty="0">
              <a:effectLst/>
            </a:endParaRPr>
          </a:p>
          <a:p>
            <a:pPr eaLnBrk="1" hangingPunct="1"/>
            <a:endParaRPr lang="en-GB" altLang="en-US" sz="2800" dirty="0">
              <a:effectLst/>
            </a:endParaRPr>
          </a:p>
        </p:txBody>
      </p:sp>
      <p:grpSp>
        <p:nvGrpSpPr>
          <p:cNvPr id="55300" name="Group 17">
            <a:extLst>
              <a:ext uri="{FF2B5EF4-FFF2-40B4-BE49-F238E27FC236}">
                <a16:creationId xmlns:a16="http://schemas.microsoft.com/office/drawing/2014/main" id="{85D98FAA-0CCC-5C0E-C6D1-3B49ED2740CC}"/>
              </a:ext>
            </a:extLst>
          </p:cNvPr>
          <p:cNvGrpSpPr>
            <a:grpSpLocks/>
          </p:cNvGrpSpPr>
          <p:nvPr/>
        </p:nvGrpSpPr>
        <p:grpSpPr bwMode="auto">
          <a:xfrm>
            <a:off x="7071519" y="1353066"/>
            <a:ext cx="3263900" cy="3025776"/>
            <a:chOff x="2948" y="1251"/>
            <a:chExt cx="2056" cy="1906"/>
          </a:xfrm>
        </p:grpSpPr>
        <p:sp>
          <p:nvSpPr>
            <p:cNvPr id="55302" name="Oval 4">
              <a:extLst>
                <a:ext uri="{FF2B5EF4-FFF2-40B4-BE49-F238E27FC236}">
                  <a16:creationId xmlns:a16="http://schemas.microsoft.com/office/drawing/2014/main" id="{037AB3BF-80FD-7F59-5880-CE495E5FA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1251"/>
              <a:ext cx="2056" cy="1906"/>
            </a:xfrm>
            <a:prstGeom prst="ellips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no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55303" name="Text Box 5">
              <a:extLst>
                <a:ext uri="{FF2B5EF4-FFF2-40B4-BE49-F238E27FC236}">
                  <a16:creationId xmlns:a16="http://schemas.microsoft.com/office/drawing/2014/main" id="{E6208E5D-77DC-F04A-94E7-31ECC7642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7" y="1280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0</a:t>
              </a:r>
            </a:p>
          </p:txBody>
        </p:sp>
        <p:sp>
          <p:nvSpPr>
            <p:cNvPr id="55304" name="Text Box 6">
              <a:extLst>
                <a:ext uri="{FF2B5EF4-FFF2-40B4-BE49-F238E27FC236}">
                  <a16:creationId xmlns:a16="http://schemas.microsoft.com/office/drawing/2014/main" id="{8E70C5EC-7B20-6BE0-441D-C7D5515CE4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5" y="2015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dirty="0"/>
                <a:t>3</a:t>
              </a:r>
            </a:p>
          </p:txBody>
        </p:sp>
        <p:sp>
          <p:nvSpPr>
            <p:cNvPr id="55305" name="Text Box 7">
              <a:extLst>
                <a:ext uri="{FF2B5EF4-FFF2-40B4-BE49-F238E27FC236}">
                  <a16:creationId xmlns:a16="http://schemas.microsoft.com/office/drawing/2014/main" id="{DBD05F75-6F73-5C11-F293-00026037B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2704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6</a:t>
              </a:r>
            </a:p>
          </p:txBody>
        </p:sp>
        <p:sp>
          <p:nvSpPr>
            <p:cNvPr id="55306" name="Text Box 8">
              <a:extLst>
                <a:ext uri="{FF2B5EF4-FFF2-40B4-BE49-F238E27FC236}">
                  <a16:creationId xmlns:a16="http://schemas.microsoft.com/office/drawing/2014/main" id="{948DC7E7-3C02-5B29-FD25-4C26707CB4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8" y="2607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5</a:t>
              </a:r>
            </a:p>
          </p:txBody>
        </p:sp>
        <p:sp>
          <p:nvSpPr>
            <p:cNvPr id="55307" name="Text Box 9">
              <a:extLst>
                <a:ext uri="{FF2B5EF4-FFF2-40B4-BE49-F238E27FC236}">
                  <a16:creationId xmlns:a16="http://schemas.microsoft.com/office/drawing/2014/main" id="{D5165D62-41C7-303A-DC24-F71ABAE80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5" y="2368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4</a:t>
              </a:r>
            </a:p>
          </p:txBody>
        </p:sp>
        <p:sp>
          <p:nvSpPr>
            <p:cNvPr id="55308" name="Text Box 10">
              <a:extLst>
                <a:ext uri="{FF2B5EF4-FFF2-40B4-BE49-F238E27FC236}">
                  <a16:creationId xmlns:a16="http://schemas.microsoft.com/office/drawing/2014/main" id="{30017C67-7C13-EBFA-5131-E19541BFB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5" y="1671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2</a:t>
              </a:r>
            </a:p>
          </p:txBody>
        </p:sp>
        <p:sp>
          <p:nvSpPr>
            <p:cNvPr id="55309" name="Text Box 11">
              <a:extLst>
                <a:ext uri="{FF2B5EF4-FFF2-40B4-BE49-F238E27FC236}">
                  <a16:creationId xmlns:a16="http://schemas.microsoft.com/office/drawing/2014/main" id="{D2EF71A2-8CB3-BEDE-8659-84EF79493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" y="1425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1</a:t>
              </a:r>
            </a:p>
          </p:txBody>
        </p:sp>
        <p:sp>
          <p:nvSpPr>
            <p:cNvPr id="55310" name="Text Box 12">
              <a:extLst>
                <a:ext uri="{FF2B5EF4-FFF2-40B4-BE49-F238E27FC236}">
                  <a16:creationId xmlns:a16="http://schemas.microsoft.com/office/drawing/2014/main" id="{23D843C6-3BAA-DE3C-9D8A-7F5136278B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598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dirty="0"/>
                <a:t>7</a:t>
              </a:r>
            </a:p>
          </p:txBody>
        </p:sp>
        <p:sp>
          <p:nvSpPr>
            <p:cNvPr id="55311" name="Text Box 13">
              <a:extLst>
                <a:ext uri="{FF2B5EF4-FFF2-40B4-BE49-F238E27FC236}">
                  <a16:creationId xmlns:a16="http://schemas.microsoft.com/office/drawing/2014/main" id="{D312E51C-8FB0-9677-5541-8BD5A5BA7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2387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8</a:t>
              </a:r>
            </a:p>
          </p:txBody>
        </p:sp>
        <p:sp>
          <p:nvSpPr>
            <p:cNvPr id="55312" name="Text Box 14">
              <a:extLst>
                <a:ext uri="{FF2B5EF4-FFF2-40B4-BE49-F238E27FC236}">
                  <a16:creationId xmlns:a16="http://schemas.microsoft.com/office/drawing/2014/main" id="{4076C015-093C-FFBA-DB32-C8510C1C4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2033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9</a:t>
              </a:r>
            </a:p>
          </p:txBody>
        </p:sp>
        <p:sp>
          <p:nvSpPr>
            <p:cNvPr id="55313" name="Text Box 15">
              <a:extLst>
                <a:ext uri="{FF2B5EF4-FFF2-40B4-BE49-F238E27FC236}">
                  <a16:creationId xmlns:a16="http://schemas.microsoft.com/office/drawing/2014/main" id="{BA848E0A-9FB1-23A7-3489-B02DA775B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5" y="1706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10</a:t>
              </a:r>
            </a:p>
          </p:txBody>
        </p:sp>
        <p:sp>
          <p:nvSpPr>
            <p:cNvPr id="55314" name="Text Box 16">
              <a:extLst>
                <a:ext uri="{FF2B5EF4-FFF2-40B4-BE49-F238E27FC236}">
                  <a16:creationId xmlns:a16="http://schemas.microsoft.com/office/drawing/2014/main" id="{A5BDFE36-0F48-93A7-6A98-7ACC4D5170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1" y="1453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/>
                <a:t>11</a:t>
              </a:r>
            </a:p>
          </p:txBody>
        </p:sp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4C8F5658-E5F4-09BB-6AA8-A0128F5CBC93}"/>
              </a:ext>
            </a:extLst>
          </p:cNvPr>
          <p:cNvSpPr/>
          <p:nvPr/>
        </p:nvSpPr>
        <p:spPr bwMode="auto">
          <a:xfrm>
            <a:off x="8136030" y="2250520"/>
            <a:ext cx="1214438" cy="1147246"/>
          </a:xfrm>
          <a:prstGeom prst="arc">
            <a:avLst>
              <a:gd name="adj1" fmla="val 16200000"/>
              <a:gd name="adj2" fmla="val 13114232"/>
            </a:avLst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>
            <a:noAutofit/>
          </a:bodyPr>
          <a:lstStyle/>
          <a:p>
            <a:pPr eaLnBrk="1" hangingPunct="1">
              <a:defRPr/>
            </a:pPr>
            <a:endParaRPr lang="en-GB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47962-E3C9-9948-F8BB-011E9536D8B1}"/>
              </a:ext>
            </a:extLst>
          </p:cNvPr>
          <p:cNvSpPr txBox="1"/>
          <p:nvPr/>
        </p:nvSpPr>
        <p:spPr>
          <a:xfrm>
            <a:off x="8419307" y="5743890"/>
            <a:ext cx="3767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Mathematicians call clock arithmetic “modular arithmetic” hence “mod”</a:t>
            </a:r>
          </a:p>
        </p:txBody>
      </p:sp>
    </p:spTree>
    <p:extLst>
      <p:ext uri="{BB962C8B-B14F-4D97-AF65-F5344CB8AC3E}">
        <p14:creationId xmlns:p14="http://schemas.microsoft.com/office/powerpoint/2010/main" val="2772384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D91AE-549F-1916-B4D4-FE4A52D0D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3">
            <a:extLst>
              <a:ext uri="{FF2B5EF4-FFF2-40B4-BE49-F238E27FC236}">
                <a16:creationId xmlns:a16="http://schemas.microsoft.com/office/drawing/2014/main" id="{3321B8B1-B8B9-24EA-D27E-FF31401E7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110" y="1262560"/>
            <a:ext cx="10237789" cy="539908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dirty="0"/>
              <a:t>Alice shouts out a number K and a smaller number N</a:t>
            </a:r>
            <a:endParaRPr lang="en-GB" altLang="en-US" sz="2800" dirty="0">
              <a:effectLst/>
            </a:endParaRPr>
          </a:p>
          <a:p>
            <a:pPr eaLnBrk="1" hangingPunct="1"/>
            <a:r>
              <a:rPr lang="en-GB" altLang="en-US" sz="2800" dirty="0">
                <a:effectLst/>
              </a:rPr>
              <a:t>Alice secretly thinks of a number A</a:t>
            </a:r>
          </a:p>
          <a:p>
            <a:pPr eaLnBrk="1" hangingPunct="1"/>
            <a:r>
              <a:rPr lang="en-GB" altLang="en-US" sz="2800" dirty="0"/>
              <a:t>Sh</a:t>
            </a:r>
            <a:r>
              <a:rPr lang="en-GB" altLang="en-US" sz="2800" dirty="0">
                <a:effectLst/>
              </a:rPr>
              <a:t>e calculates N</a:t>
            </a:r>
            <a:r>
              <a:rPr lang="en-GB" altLang="en-US" sz="2800" baseline="30000" dirty="0">
                <a:effectLst/>
              </a:rPr>
              <a:t>A </a:t>
            </a:r>
            <a:r>
              <a:rPr lang="en-GB" altLang="en-US" sz="2800" b="1" dirty="0">
                <a:solidFill>
                  <a:srgbClr val="FFFF99"/>
                </a:solidFill>
                <a:effectLst/>
              </a:rPr>
              <a:t>mod K</a:t>
            </a:r>
            <a:r>
              <a:rPr lang="en-GB" altLang="en-US" sz="2800" dirty="0">
                <a:effectLst/>
              </a:rPr>
              <a:t>, and shouts it to Bob</a:t>
            </a:r>
          </a:p>
          <a:p>
            <a:pPr eaLnBrk="1" hangingPunct="1"/>
            <a:r>
              <a:rPr lang="en-GB" altLang="en-US" sz="2800" dirty="0"/>
              <a:t>Meanwhile Bob secretly thinks of a number B</a:t>
            </a:r>
          </a:p>
          <a:p>
            <a:pPr eaLnBrk="1" hangingPunct="1"/>
            <a:r>
              <a:rPr lang="en-GB" altLang="en-US" sz="2800" dirty="0">
                <a:effectLst/>
              </a:rPr>
              <a:t>He calculates N</a:t>
            </a:r>
            <a:r>
              <a:rPr lang="en-GB" altLang="en-US" sz="2800" baseline="30000" dirty="0">
                <a:effectLst/>
              </a:rPr>
              <a:t>B</a:t>
            </a:r>
            <a:r>
              <a:rPr lang="en-GB" altLang="en-US" sz="2800" dirty="0">
                <a:effectLst/>
              </a:rPr>
              <a:t> </a:t>
            </a:r>
            <a:r>
              <a:rPr lang="en-GB" altLang="en-US" sz="2800" b="1" dirty="0">
                <a:solidFill>
                  <a:srgbClr val="FFFF99"/>
                </a:solidFill>
                <a:effectLst/>
              </a:rPr>
              <a:t>mod K</a:t>
            </a:r>
            <a:r>
              <a:rPr lang="en-GB" altLang="en-US" sz="2800" dirty="0">
                <a:effectLst/>
              </a:rPr>
              <a:t>, and shouts it </a:t>
            </a:r>
            <a:r>
              <a:rPr lang="en-GB" altLang="en-US" sz="2800" dirty="0"/>
              <a:t>to Alice</a:t>
            </a:r>
          </a:p>
          <a:p>
            <a:pPr eaLnBrk="1" hangingPunct="1"/>
            <a:r>
              <a:rPr lang="en-GB" altLang="en-US" sz="2800" dirty="0">
                <a:effectLst/>
              </a:rPr>
              <a:t>Alice calculates (N</a:t>
            </a:r>
            <a:r>
              <a:rPr lang="en-GB" altLang="en-US" sz="2800" baseline="30000" dirty="0">
                <a:effectLst/>
              </a:rPr>
              <a:t>A</a:t>
            </a:r>
            <a:r>
              <a:rPr lang="en-GB" altLang="en-US" sz="2800" dirty="0">
                <a:effectLst/>
              </a:rPr>
              <a:t>)</a:t>
            </a:r>
            <a:r>
              <a:rPr lang="en-GB" altLang="en-US" sz="2800" baseline="30000" dirty="0">
                <a:effectLst/>
              </a:rPr>
              <a:t>B</a:t>
            </a:r>
            <a:r>
              <a:rPr lang="en-GB" altLang="en-US" sz="2800" dirty="0">
                <a:effectLst/>
              </a:rPr>
              <a:t> </a:t>
            </a:r>
            <a:r>
              <a:rPr lang="en-GB" altLang="en-US" sz="2800" b="1" dirty="0">
                <a:solidFill>
                  <a:srgbClr val="FFFF99"/>
                </a:solidFill>
              </a:rPr>
              <a:t>mod K</a:t>
            </a:r>
          </a:p>
          <a:p>
            <a:pPr eaLnBrk="1" hangingPunct="1"/>
            <a:r>
              <a:rPr lang="en-GB" altLang="en-US" sz="2800" dirty="0"/>
              <a:t>Bob calculates (N</a:t>
            </a:r>
            <a:r>
              <a:rPr lang="en-GB" altLang="en-US" sz="2800" baseline="30000" dirty="0"/>
              <a:t>B</a:t>
            </a:r>
            <a:r>
              <a:rPr lang="en-GB" altLang="en-US" sz="2800" dirty="0"/>
              <a:t>)</a:t>
            </a:r>
            <a:r>
              <a:rPr lang="en-GB" altLang="en-US" sz="2800" baseline="30000" dirty="0"/>
              <a:t>A</a:t>
            </a:r>
            <a:r>
              <a:rPr lang="en-GB" altLang="en-US" sz="2800" dirty="0"/>
              <a:t> </a:t>
            </a:r>
            <a:r>
              <a:rPr lang="en-GB" altLang="en-US" sz="2800" b="1" dirty="0">
                <a:solidFill>
                  <a:srgbClr val="FFFF99"/>
                </a:solidFill>
              </a:rPr>
              <a:t>mod K</a:t>
            </a:r>
          </a:p>
          <a:p>
            <a:r>
              <a:rPr lang="en-GB" altLang="en-US" sz="2800" dirty="0">
                <a:effectLst/>
              </a:rPr>
              <a:t>The answers are the same and will </a:t>
            </a:r>
            <a:r>
              <a:rPr lang="en-GB" altLang="en-US" sz="2800" dirty="0"/>
              <a:t>be</a:t>
            </a:r>
            <a:r>
              <a:rPr lang="en-GB" altLang="en-US" sz="2800" dirty="0">
                <a:effectLst/>
              </a:rPr>
              <a:t> their KEY</a:t>
            </a:r>
          </a:p>
          <a:p>
            <a:pPr eaLnBrk="1" hangingPunct="1"/>
            <a:r>
              <a:rPr lang="en-GB" altLang="en-US" sz="2800" b="1" dirty="0">
                <a:effectLst/>
              </a:rPr>
              <a:t>Each step is simple, and gives a number less than K</a:t>
            </a: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EB8D2EE9-3550-115D-8498-3F2C4B89E5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Just do mod K at every step</a:t>
            </a:r>
          </a:p>
        </p:txBody>
      </p:sp>
    </p:spTree>
    <p:extLst>
      <p:ext uri="{BB962C8B-B14F-4D97-AF65-F5344CB8AC3E}">
        <p14:creationId xmlns:p14="http://schemas.microsoft.com/office/powerpoint/2010/main" val="3200288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ADAB3117-5F15-DE81-C0C4-7B3DCC01BD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What about the nosey people?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DBB7A5F4-0AB9-8506-DBF6-C1A608FB25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6111" y="1366838"/>
            <a:ext cx="5133075" cy="54911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800" dirty="0"/>
              <a:t>Nosey people know N, K, N</a:t>
            </a:r>
            <a:r>
              <a:rPr lang="en-GB" sz="2800" baseline="30000" dirty="0"/>
              <a:t>A</a:t>
            </a:r>
          </a:p>
          <a:p>
            <a:pPr eaLnBrk="1" hangingPunct="1">
              <a:defRPr/>
            </a:pPr>
            <a:r>
              <a:rPr lang="en-GB" sz="2800" dirty="0"/>
              <a:t>Can they work out A?</a:t>
            </a:r>
          </a:p>
          <a:p>
            <a:pPr eaLnBrk="1" hangingPunct="1">
              <a:defRPr/>
            </a:pPr>
            <a:r>
              <a:rPr lang="en-GB" sz="2800" dirty="0"/>
              <a:t>Astonishingly, no one knows a way faster than trying A=1, A=2, A=3</a:t>
            </a:r>
          </a:p>
          <a:p>
            <a:pPr eaLnBrk="1" hangingPunct="1">
              <a:defRPr/>
            </a:pPr>
            <a:r>
              <a:rPr lang="en-GB" sz="2800" dirty="0"/>
              <a:t>Just use an 80 digit A; then the number of tries = number of atoms in the universe.</a:t>
            </a:r>
          </a:p>
        </p:txBody>
      </p:sp>
      <p:sp>
        <p:nvSpPr>
          <p:cNvPr id="65578" name="Text Box 83">
            <a:extLst>
              <a:ext uri="{FF2B5EF4-FFF2-40B4-BE49-F238E27FC236}">
                <a16:creationId xmlns:a16="http://schemas.microsoft.com/office/drawing/2014/main" id="{D2EF6FA3-F6DA-68A8-CB64-D3017A026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450" y="1349515"/>
            <a:ext cx="3333750" cy="4572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>
                <a:solidFill>
                  <a:srgbClr val="000000"/>
                </a:solidFill>
              </a:rPr>
              <a:t>Better for K to be prime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7D7EB6-90C4-8F04-3CD0-77F62A35B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391191"/>
              </p:ext>
            </p:extLst>
          </p:nvPr>
        </p:nvGraphicFramePr>
        <p:xfrm>
          <a:off x="7183860" y="2100739"/>
          <a:ext cx="4611899" cy="4175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6233">
                  <a:extLst>
                    <a:ext uri="{9D8B030D-6E8A-4147-A177-3AD203B41FA5}">
                      <a16:colId xmlns:a16="http://schemas.microsoft.com/office/drawing/2014/main" val="3846006521"/>
                    </a:ext>
                  </a:extLst>
                </a:gridCol>
                <a:gridCol w="1591747">
                  <a:extLst>
                    <a:ext uri="{9D8B030D-6E8A-4147-A177-3AD203B41FA5}">
                      <a16:colId xmlns:a16="http://schemas.microsoft.com/office/drawing/2014/main" val="4163837150"/>
                    </a:ext>
                  </a:extLst>
                </a:gridCol>
                <a:gridCol w="2153919">
                  <a:extLst>
                    <a:ext uri="{9D8B030D-6E8A-4147-A177-3AD203B41FA5}">
                      <a16:colId xmlns:a16="http://schemas.microsoft.com/office/drawing/2014/main" val="3794388653"/>
                    </a:ext>
                  </a:extLst>
                </a:gridCol>
              </a:tblGrid>
              <a:tr h="32258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</a:t>
                      </a:r>
                      <a:r>
                        <a:rPr lang="en-GB" sz="2800" baseline="300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5</a:t>
                      </a:r>
                      <a:r>
                        <a:rPr lang="en-GB" sz="2800" baseline="30000" dirty="0"/>
                        <a:t>A </a:t>
                      </a:r>
                      <a:r>
                        <a:rPr lang="en-GB" sz="2800" baseline="0" dirty="0"/>
                        <a:t>mod 11</a:t>
                      </a:r>
                      <a:endParaRPr lang="en-GB" sz="28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334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144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394778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</a:t>
                      </a:r>
                    </a:p>
                  </a:txBody>
                  <a:tcPr marL="9525" marR="144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339655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125</a:t>
                      </a:r>
                    </a:p>
                  </a:txBody>
                  <a:tcPr marL="9525" marR="144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3044141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625</a:t>
                      </a:r>
                    </a:p>
                  </a:txBody>
                  <a:tcPr marL="9525" marR="144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266019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3125</a:t>
                      </a:r>
                    </a:p>
                  </a:txBody>
                  <a:tcPr marL="9525" marR="144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3841615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15625</a:t>
                      </a:r>
                    </a:p>
                  </a:txBody>
                  <a:tcPr marL="9525" marR="144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3857408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78125</a:t>
                      </a:r>
                    </a:p>
                  </a:txBody>
                  <a:tcPr marL="9525" marR="144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293053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latin typeface="Aptos Narrow" panose="020B0004020202020204" pitchFamily="34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R="144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390625</a:t>
                      </a:r>
                    </a:p>
                  </a:txBody>
                  <a:tcPr marL="9525" marR="144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:a16="http://schemas.microsoft.com/office/drawing/2014/main" val="7396896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1EB8A-EE86-CCBE-5596-F474E7513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869EF625-9B01-6BA1-1F7A-CB263F21A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So Alice and Bob are safe?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D0032DA1-FFFD-3311-0DE5-CBD955B31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7119" y="1495199"/>
            <a:ext cx="6865902" cy="45813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3200" dirty="0"/>
              <a:t>Is there a faster way to find A, </a:t>
            </a:r>
            <a:br>
              <a:rPr lang="en-GB" sz="3200" dirty="0"/>
            </a:br>
            <a:r>
              <a:rPr lang="en-GB" sz="3200" dirty="0"/>
              <a:t>knowing N, K and N</a:t>
            </a:r>
            <a:r>
              <a:rPr lang="en-GB" sz="3200" baseline="30000" dirty="0"/>
              <a:t>A</a:t>
            </a:r>
            <a:r>
              <a:rPr lang="en-GB" sz="3200" dirty="0"/>
              <a:t> mod K?</a:t>
            </a:r>
          </a:p>
          <a:p>
            <a:pPr eaLnBrk="1" hangingPunct="1">
              <a:defRPr/>
            </a:pPr>
            <a:r>
              <a:rPr lang="en-GB" sz="3200" dirty="0"/>
              <a:t>No one has found a faster way; </a:t>
            </a:r>
            <a:r>
              <a:rPr lang="en-GB" sz="3200" b="1" dirty="0"/>
              <a:t>but no one has proved you can’t either.</a:t>
            </a:r>
          </a:p>
          <a:p>
            <a:pPr eaLnBrk="1" hangingPunct="1">
              <a:defRPr/>
            </a:pPr>
            <a:endParaRPr lang="en-GB" sz="3200" dirty="0"/>
          </a:p>
          <a:p>
            <a:pPr eaLnBrk="1" hangingPunct="1">
              <a:defRPr/>
            </a:pPr>
            <a:r>
              <a:rPr lang="en-GB" sz="3200" dirty="0"/>
              <a:t>Quantum computing maybe?</a:t>
            </a:r>
          </a:p>
        </p:txBody>
      </p:sp>
      <p:sp>
        <p:nvSpPr>
          <p:cNvPr id="2" name="AutoShape 5">
            <a:extLst>
              <a:ext uri="{FF2B5EF4-FFF2-40B4-BE49-F238E27FC236}">
                <a16:creationId xmlns:a16="http://schemas.microsoft.com/office/drawing/2014/main" id="{AAF9CDA1-1FFC-760D-91DB-B54DD835D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3021" y="1673070"/>
            <a:ext cx="4030155" cy="3959225"/>
          </a:xfrm>
          <a:custGeom>
            <a:avLst/>
            <a:gdLst>
              <a:gd name="T0" fmla="*/ 1721658627 w 21600"/>
              <a:gd name="T1" fmla="*/ 362858022 h 21600"/>
              <a:gd name="T2" fmla="*/ 1129916942 w 21600"/>
              <a:gd name="T3" fmla="*/ 725715861 h 21600"/>
              <a:gd name="T4" fmla="*/ 538175256 w 21600"/>
              <a:gd name="T5" fmla="*/ 362858022 h 21600"/>
              <a:gd name="T6" fmla="*/ 112991694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944 w 21600"/>
              <a:gd name="T13" fmla="*/ 6944 h 21600"/>
              <a:gd name="T14" fmla="*/ 14656 w 21600"/>
              <a:gd name="T15" fmla="*/ 146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287" y="21600"/>
                </a:lnTo>
                <a:lnTo>
                  <a:pt x="1131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110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06DFB30-83BE-3B7C-2C0D-40F0E82F5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817" y="5622251"/>
            <a:ext cx="106561" cy="30777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/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A142056C-C59D-642C-2193-F114AAF00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580" y="5930028"/>
            <a:ext cx="199447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1100"/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8764743C-EA2D-DC1D-F461-DBFE2D97E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891" y="1946090"/>
            <a:ext cx="229666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Almost all of the world’s digital economy $trillions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E86BF18-9AF7-2E8C-44B2-33AEABBF8088}"/>
              </a:ext>
            </a:extLst>
          </p:cNvPr>
          <p:cNvSpPr/>
          <p:nvPr/>
        </p:nvSpPr>
        <p:spPr>
          <a:xfrm rot="1912061">
            <a:off x="6818789" y="4869008"/>
            <a:ext cx="2654864" cy="307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77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551C-0F74-D544-4668-C3D3258A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/>
              <a:t>Episode 4: Wild bits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E1901-9B8F-E8DF-573F-82EA453C4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1B58658-A0F7-3686-A75B-6C83CE3F22D1}"/>
              </a:ext>
            </a:extLst>
          </p:cNvPr>
          <p:cNvSpPr/>
          <p:nvPr/>
        </p:nvSpPr>
        <p:spPr>
          <a:xfrm>
            <a:off x="535577" y="863600"/>
            <a:ext cx="8825657" cy="10043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Bits, more bits, more and more bits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6137D-7ADD-5F11-293B-30C851ECBC5B}"/>
              </a:ext>
            </a:extLst>
          </p:cNvPr>
          <p:cNvSpPr txBox="1"/>
          <p:nvPr/>
        </p:nvSpPr>
        <p:spPr>
          <a:xfrm>
            <a:off x="535577" y="1867989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1E4A1-4DEC-C312-095C-38574830B7E2}"/>
              </a:ext>
            </a:extLst>
          </p:cNvPr>
          <p:cNvSpPr txBox="1"/>
          <p:nvPr/>
        </p:nvSpPr>
        <p:spPr>
          <a:xfrm>
            <a:off x="2116183" y="1867989"/>
            <a:ext cx="177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Computation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257E9-1C1E-8F00-2ADB-DDBDC6A49EBE}"/>
              </a:ext>
            </a:extLst>
          </p:cNvPr>
          <p:cNvSpPr txBox="1"/>
          <p:nvPr/>
        </p:nvSpPr>
        <p:spPr>
          <a:xfrm>
            <a:off x="3835218" y="1867989"/>
            <a:ext cx="219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1B8A52-17A4-E162-F899-3A6B6BFE036C}"/>
              </a:ext>
            </a:extLst>
          </p:cNvPr>
          <p:cNvSpPr txBox="1"/>
          <p:nvPr/>
        </p:nvSpPr>
        <p:spPr>
          <a:xfrm>
            <a:off x="5978796" y="1872064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Emergent behaviour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F74BF-29CD-79C5-E76D-9FA45BCED80D}"/>
              </a:ext>
            </a:extLst>
          </p:cNvPr>
          <p:cNvSpPr txBox="1"/>
          <p:nvPr/>
        </p:nvSpPr>
        <p:spPr>
          <a:xfrm>
            <a:off x="9361234" y="1159229"/>
            <a:ext cx="1580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Soul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C7D80F-BD85-3C75-386A-85AF648F3E18}"/>
              </a:ext>
            </a:extLst>
          </p:cNvPr>
          <p:cNvSpPr txBox="1"/>
          <p:nvPr/>
        </p:nvSpPr>
        <p:spPr>
          <a:xfrm>
            <a:off x="7559402" y="1873368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170617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CACAD1-C925-B771-866A-24E321AF92EC}"/>
              </a:ext>
            </a:extLst>
          </p:cNvPr>
          <p:cNvSpPr txBox="1"/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Graduation, Cambridge 1979</a:t>
            </a:r>
          </a:p>
        </p:txBody>
      </p:sp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DEB6424C-160D-DB4F-C0CD-7343F703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52" r="-2" b="22621"/>
          <a:stretch/>
        </p:blipFill>
        <p:spPr>
          <a:xfrm>
            <a:off x="1103312" y="1550504"/>
            <a:ext cx="10017900" cy="4697895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5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97ED2-CA84-6C0E-63CA-CECB51BF0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ortrait of a person&#10;&#10;Description automatically generated with medium confidence">
            <a:extLst>
              <a:ext uri="{FF2B5EF4-FFF2-40B4-BE49-F238E27FC236}">
                <a16:creationId xmlns:a16="http://schemas.microsoft.com/office/drawing/2014/main" id="{66560186-EDC6-7E2B-0721-398944D55C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31250" r="25185" b="13611"/>
          <a:stretch/>
        </p:blipFill>
        <p:spPr>
          <a:xfrm>
            <a:off x="6877050" y="-1"/>
            <a:ext cx="5321300" cy="6858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9A1F77-B50A-4CCF-7D41-C74C0FD3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834202" cy="1400530"/>
          </a:xfrm>
        </p:spPr>
        <p:txBody>
          <a:bodyPr/>
          <a:lstStyle/>
          <a:p>
            <a:r>
              <a:rPr lang="en-GB" dirty="0"/>
              <a:t>That aha! </a:t>
            </a:r>
            <a:r>
              <a:rPr lang="en-GB" dirty="0" err="1"/>
              <a:t>momemt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5338B-7F7E-6444-57B8-2F9C582F8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676781"/>
            <a:ext cx="5466101" cy="4195481"/>
          </a:xfrm>
        </p:spPr>
        <p:txBody>
          <a:bodyPr>
            <a:normAutofit/>
          </a:bodyPr>
          <a:lstStyle/>
          <a:p>
            <a:r>
              <a:rPr lang="en-GB" sz="2400" dirty="0"/>
              <a:t>An impatient client comes to the bank daily, demanding from £1 to £1000 (always whole pounds) – fast!</a:t>
            </a:r>
          </a:p>
          <a:p>
            <a:r>
              <a:rPr lang="en-GB" sz="2400" dirty="0"/>
              <a:t>The bank clerk figures out that she can just pre-load ten envelopes with cash, and flick them across the counter.</a:t>
            </a:r>
          </a:p>
          <a:p>
            <a:endParaRPr lang="en-GB" sz="2400" i="1" dirty="0"/>
          </a:p>
          <a:p>
            <a:r>
              <a:rPr lang="en-GB" sz="2400" i="1" dirty="0"/>
              <a:t>What’s in the ten envelopes?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93048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EDED574A-0CA4-DB6A-5B7B-D1789E0D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06" y="425414"/>
            <a:ext cx="10758116" cy="5289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A9B500-A53D-C67A-9ECB-A25FFB5113A6}"/>
              </a:ext>
            </a:extLst>
          </p:cNvPr>
          <p:cNvSpPr txBox="1"/>
          <p:nvPr/>
        </p:nvSpPr>
        <p:spPr>
          <a:xfrm>
            <a:off x="2960536" y="5909366"/>
            <a:ext cx="6270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John Horton Conway, 1938-2020</a:t>
            </a:r>
          </a:p>
        </p:txBody>
      </p:sp>
    </p:spTree>
    <p:extLst>
      <p:ext uri="{BB962C8B-B14F-4D97-AF65-F5344CB8AC3E}">
        <p14:creationId xmlns:p14="http://schemas.microsoft.com/office/powerpoint/2010/main" val="2226055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448C-B37F-B6D9-E0C8-8E06ABB1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3708"/>
          </a:xfrm>
        </p:spPr>
        <p:txBody>
          <a:bodyPr/>
          <a:lstStyle/>
          <a:p>
            <a:r>
              <a:rPr lang="en-GB" dirty="0"/>
              <a:t>The Game of Life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B2DBF7-79BC-BD80-9976-DBD5351E1E6E}"/>
              </a:ext>
            </a:extLst>
          </p:cNvPr>
          <p:cNvSpPr txBox="1">
            <a:spLocks/>
          </p:cNvSpPr>
          <p:nvPr/>
        </p:nvSpPr>
        <p:spPr>
          <a:xfrm>
            <a:off x="537359" y="1734117"/>
            <a:ext cx="10584597" cy="4511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GB" sz="3200" dirty="0"/>
          </a:p>
          <a:p>
            <a:pPr marL="0" indent="0">
              <a:buNone/>
            </a:pPr>
            <a:r>
              <a:rPr lang="en-GB" sz="5400" dirty="0">
                <a:hlinkClick r:id="rId2"/>
              </a:rPr>
              <a:t>https://playgameoflife.com</a:t>
            </a:r>
            <a:endParaRPr lang="en-GB" sz="5400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r>
              <a:rPr lang="en-GB" sz="5400" dirty="0"/>
              <a:t>(and look it up on Wikipedia)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88471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24A61-C940-17DA-F37A-5CBFD7F2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3" y="0"/>
            <a:ext cx="1233054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22182-335F-1D6D-5510-6545F68607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pPr rtl="0"/>
            <a:fld id="{D57F1E4F-1CFF-5643-939E-02111984F565}" type="slidenum">
              <a:rPr lang="en-GB" noProof="0" smtClean="0"/>
              <a:t>52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013378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A604D-701E-372F-1622-72E71CF0E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FD7F-EB33-BE10-5214-AFBD1929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3708"/>
          </a:xfrm>
        </p:spPr>
        <p:txBody>
          <a:bodyPr/>
          <a:lstStyle/>
          <a:p>
            <a:r>
              <a:rPr lang="en-GB" dirty="0"/>
              <a:t>The Game of Life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D133CF-4FEA-2237-D8D6-0B5F099380DD}"/>
              </a:ext>
            </a:extLst>
          </p:cNvPr>
          <p:cNvSpPr txBox="1">
            <a:spLocks/>
          </p:cNvSpPr>
          <p:nvPr/>
        </p:nvSpPr>
        <p:spPr>
          <a:xfrm>
            <a:off x="537359" y="1734117"/>
            <a:ext cx="10584597" cy="4511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GB" sz="3200" dirty="0"/>
          </a:p>
          <a:p>
            <a:pPr marL="0" indent="0">
              <a:buNone/>
            </a:pPr>
            <a:r>
              <a:rPr lang="en-GB" sz="3200" dirty="0"/>
              <a:t>When Conway thought this up in 1970 (I was 12), there were virtually no computers.  He did it with pencil and paper.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But then in 1974...</a:t>
            </a:r>
          </a:p>
        </p:txBody>
      </p:sp>
    </p:spTree>
    <p:extLst>
      <p:ext uri="{BB962C8B-B14F-4D97-AF65-F5344CB8AC3E}">
        <p14:creationId xmlns:p14="http://schemas.microsoft.com/office/powerpoint/2010/main" val="3261985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3D2C2C61-AA06-73F4-FFA6-5B47E9192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49"/>
            <a:ext cx="10386060" cy="68686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C04FC7-53A2-464F-436A-FEF3D399B541}"/>
              </a:ext>
            </a:extLst>
          </p:cNvPr>
          <p:cNvSpPr txBox="1"/>
          <p:nvPr/>
        </p:nvSpPr>
        <p:spPr>
          <a:xfrm>
            <a:off x="10386060" y="1524000"/>
            <a:ext cx="180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John Conway</a:t>
            </a:r>
          </a:p>
          <a:p>
            <a:r>
              <a:rPr lang="en-GB" dirty="0"/>
              <a:t>1974</a:t>
            </a:r>
          </a:p>
        </p:txBody>
      </p:sp>
    </p:spTree>
    <p:extLst>
      <p:ext uri="{BB962C8B-B14F-4D97-AF65-F5344CB8AC3E}">
        <p14:creationId xmlns:p14="http://schemas.microsoft.com/office/powerpoint/2010/main" val="316342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FF521-9F59-3FF2-DED1-FFB71DB5F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A6BB-376A-A474-8433-3076B896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3708"/>
          </a:xfrm>
        </p:spPr>
        <p:txBody>
          <a:bodyPr/>
          <a:lstStyle/>
          <a:p>
            <a:r>
              <a:rPr lang="en-GB" dirty="0"/>
              <a:t>Lots of interesting 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3B7CB1-4322-41C2-3D9D-856676C20633}"/>
              </a:ext>
            </a:extLst>
          </p:cNvPr>
          <p:cNvSpPr txBox="1">
            <a:spLocks/>
          </p:cNvSpPr>
          <p:nvPr/>
        </p:nvSpPr>
        <p:spPr>
          <a:xfrm>
            <a:off x="537359" y="1734117"/>
            <a:ext cx="10584597" cy="4511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Do all patterns die out, or get into a loop?  Or can a pattern </a:t>
            </a:r>
            <a:r>
              <a:rPr lang="en-GB" sz="3200" b="1" dirty="0"/>
              <a:t>grow infinitely</a:t>
            </a:r>
            <a:r>
              <a:rPr lang="en-GB" sz="3200" dirty="0"/>
              <a:t>? </a:t>
            </a:r>
          </a:p>
          <a:p>
            <a:r>
              <a:rPr lang="en-GB" sz="3200" dirty="0"/>
              <a:t>Conway thought not, and offered a $50 prize to anyone who could disprove it.</a:t>
            </a:r>
          </a:p>
          <a:p>
            <a:r>
              <a:rPr lang="en-GB" sz="3200" dirty="0"/>
              <a:t>Bill Gosper won it the prize in the same year, Nov 1970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02020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EA92-077F-2FBA-A174-D3C9923A9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873DC-853A-AD3A-DE4A-1B6174226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3708"/>
          </a:xfrm>
        </p:spPr>
        <p:txBody>
          <a:bodyPr/>
          <a:lstStyle/>
          <a:p>
            <a:r>
              <a:rPr lang="en-GB" dirty="0"/>
              <a:t>Lots of interesting 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4B8007-F1BF-68F7-DF2C-DD3191FE509F}"/>
              </a:ext>
            </a:extLst>
          </p:cNvPr>
          <p:cNvSpPr txBox="1">
            <a:spLocks/>
          </p:cNvSpPr>
          <p:nvPr/>
        </p:nvSpPr>
        <p:spPr>
          <a:xfrm>
            <a:off x="537359" y="1734117"/>
            <a:ext cx="10584597" cy="4511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Can you </a:t>
            </a:r>
            <a:r>
              <a:rPr lang="en-GB" sz="3200" b="1" dirty="0"/>
              <a:t>predict</a:t>
            </a:r>
            <a:r>
              <a:rPr lang="en-GB" sz="3200" dirty="0"/>
              <a:t> what will happen, given a starting pattern?</a:t>
            </a:r>
          </a:p>
          <a:p>
            <a:r>
              <a:rPr lang="en-GB" sz="3200" dirty="0"/>
              <a:t>After all, the rules are super-simple (like XOR).</a:t>
            </a:r>
          </a:p>
          <a:p>
            <a:r>
              <a:rPr lang="en-GB" sz="3200" dirty="0"/>
              <a:t>Answer: no.   The only way (so far as anyone knows) is to just </a:t>
            </a:r>
            <a:r>
              <a:rPr lang="en-GB" sz="3200" b="1" dirty="0"/>
              <a:t>run the rules and see what happens</a:t>
            </a:r>
            <a:r>
              <a:rPr lang="en-GB" sz="3200" dirty="0"/>
              <a:t>.</a:t>
            </a:r>
          </a:p>
          <a:p>
            <a:r>
              <a:rPr lang="en-GB" sz="3200" dirty="0"/>
              <a:t>“Emergent behaviour”</a:t>
            </a:r>
          </a:p>
          <a:p>
            <a:r>
              <a:rPr lang="en-GB" sz="3200" dirty="0"/>
              <a:t>“Computational </a:t>
            </a:r>
            <a:r>
              <a:rPr lang="en-GB" sz="3200" dirty="0" err="1"/>
              <a:t>irreduciblity</a:t>
            </a:r>
            <a:r>
              <a:rPr lang="en-GB" sz="3200" dirty="0"/>
              <a:t>” (Stephen Wolfram)</a:t>
            </a:r>
          </a:p>
        </p:txBody>
      </p:sp>
    </p:spTree>
    <p:extLst>
      <p:ext uri="{BB962C8B-B14F-4D97-AF65-F5344CB8AC3E}">
        <p14:creationId xmlns:p14="http://schemas.microsoft.com/office/powerpoint/2010/main" val="29818163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sign on it&#10;&#10;Description automatically generated">
            <a:extLst>
              <a:ext uri="{FF2B5EF4-FFF2-40B4-BE49-F238E27FC236}">
                <a16:creationId xmlns:a16="http://schemas.microsoft.com/office/drawing/2014/main" id="{E10B8FAB-7261-8937-A932-8C0AAF784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90525" cy="5409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26508C-EC52-4DA6-D33B-5EE20AAD21C2}"/>
              </a:ext>
            </a:extLst>
          </p:cNvPr>
          <p:cNvSpPr txBox="1"/>
          <p:nvPr/>
        </p:nvSpPr>
        <p:spPr>
          <a:xfrm>
            <a:off x="7460974" y="1150420"/>
            <a:ext cx="45189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 different cellular automaton, made by Stephen Wolfram, called “Rule 30”</a:t>
            </a:r>
          </a:p>
          <a:p>
            <a:endParaRPr lang="en-GB" sz="2800" dirty="0"/>
          </a:p>
          <a:p>
            <a:r>
              <a:rPr lang="en-GB" sz="2800" dirty="0"/>
              <a:t>See “A new kind of Science”.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FD2E5-C5C2-3145-D0A5-7B89DD10BC94}"/>
              </a:ext>
            </a:extLst>
          </p:cNvPr>
          <p:cNvSpPr txBox="1"/>
          <p:nvPr/>
        </p:nvSpPr>
        <p:spPr>
          <a:xfrm>
            <a:off x="1" y="5613139"/>
            <a:ext cx="830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https://writings.stephenwolfram.com/2017/06/oh-my-gosh-its-covered-in-rule-30s/</a:t>
            </a:r>
          </a:p>
        </p:txBody>
      </p:sp>
      <p:pic>
        <p:nvPicPr>
          <p:cNvPr id="7" name="Picture 6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399AD888-46A9-E58B-CEDB-F2D9AEB4E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915" y="3889630"/>
            <a:ext cx="1847850" cy="2466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A9EBF-D3FE-F38B-65FF-D15DCA532ED4}"/>
              </a:ext>
            </a:extLst>
          </p:cNvPr>
          <p:cNvSpPr txBox="1"/>
          <p:nvPr/>
        </p:nvSpPr>
        <p:spPr>
          <a:xfrm>
            <a:off x="9063355" y="6458205"/>
            <a:ext cx="324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Stephen Wolfram (b. 1959)</a:t>
            </a:r>
          </a:p>
        </p:txBody>
      </p:sp>
    </p:spTree>
    <p:extLst>
      <p:ext uri="{BB962C8B-B14F-4D97-AF65-F5344CB8AC3E}">
        <p14:creationId xmlns:p14="http://schemas.microsoft.com/office/powerpoint/2010/main" val="2471897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B4271-DC7B-D00A-05C6-4B137C112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ADC6-7AAE-2564-3167-32904E2B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3708"/>
          </a:xfrm>
        </p:spPr>
        <p:txBody>
          <a:bodyPr/>
          <a:lstStyle/>
          <a:p>
            <a:r>
              <a:rPr lang="en-GB" dirty="0"/>
              <a:t>Lots of interesting 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55D139-D0FA-0717-E0CE-97642DDB8BE4}"/>
              </a:ext>
            </a:extLst>
          </p:cNvPr>
          <p:cNvSpPr txBox="1">
            <a:spLocks/>
          </p:cNvSpPr>
          <p:nvPr/>
        </p:nvSpPr>
        <p:spPr>
          <a:xfrm>
            <a:off x="537359" y="1734117"/>
            <a:ext cx="10584597" cy="4511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Can these cells </a:t>
            </a:r>
            <a:r>
              <a:rPr lang="en-GB" sz="3200" b="1" dirty="0"/>
              <a:t>compute</a:t>
            </a:r>
            <a:r>
              <a:rPr lang="en-GB" sz="3200" dirty="0"/>
              <a:t>?   Could they add, multiply, sort a list of numbers?  Can we tame the wild bits?</a:t>
            </a:r>
          </a:p>
          <a:p>
            <a:r>
              <a:rPr lang="en-GB" sz="3200" dirty="0"/>
              <a:t>Surprising answer: yes.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718929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D9CCF-097D-D37E-81CB-8685D9615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57E3-8B43-D2CC-6DC1-395B38CEB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3708"/>
          </a:xfrm>
        </p:spPr>
        <p:txBody>
          <a:bodyPr/>
          <a:lstStyle/>
          <a:p>
            <a:r>
              <a:rPr lang="en-GB" dirty="0"/>
              <a:t>Intel 4004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34146E-FC61-9146-D295-217DA0B6831C}"/>
              </a:ext>
            </a:extLst>
          </p:cNvPr>
          <p:cNvSpPr txBox="1">
            <a:spLocks/>
          </p:cNvSpPr>
          <p:nvPr/>
        </p:nvSpPr>
        <p:spPr>
          <a:xfrm>
            <a:off x="537359" y="1645920"/>
            <a:ext cx="10584597" cy="4599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First microprocessor came out in 1971</a:t>
            </a:r>
            <a:br>
              <a:rPr lang="en-GB" sz="3200" dirty="0"/>
            </a:br>
            <a:r>
              <a:rPr lang="en-GB" sz="3200" dirty="0"/>
              <a:t>(while I was at school)</a:t>
            </a:r>
          </a:p>
          <a:p>
            <a:r>
              <a:rPr lang="en-GB" sz="3200" dirty="0"/>
              <a:t>For the first time: a computer</a:t>
            </a:r>
            <a:br>
              <a:rPr lang="en-GB" sz="3200" dirty="0"/>
            </a:br>
            <a:r>
              <a:rPr lang="en-GB" sz="3200" dirty="0"/>
              <a:t> we could all build</a:t>
            </a:r>
          </a:p>
          <a:p>
            <a:r>
              <a:rPr lang="en-GB" sz="3200" dirty="0"/>
              <a:t>2,300 transistors, maybe</a:t>
            </a:r>
            <a:br>
              <a:rPr lang="en-GB" sz="3200" dirty="0"/>
            </a:br>
            <a:r>
              <a:rPr lang="en-GB" sz="3200" dirty="0"/>
              <a:t>1,000 gates</a:t>
            </a:r>
          </a:p>
          <a:p>
            <a:r>
              <a:rPr lang="en-GB" sz="3200" dirty="0"/>
              <a:t>Today’s microprocessors have</a:t>
            </a:r>
            <a:br>
              <a:rPr lang="en-GB" sz="3200" dirty="0"/>
            </a:br>
            <a:r>
              <a:rPr lang="en-GB" sz="3200" dirty="0"/>
              <a:t> 50,000,000,000 transistors</a:t>
            </a:r>
          </a:p>
        </p:txBody>
      </p:sp>
      <p:pic>
        <p:nvPicPr>
          <p:cNvPr id="6" name="Picture 5" descr="A circuit board with many different colored lines&#10;&#10;Description automatically generated">
            <a:extLst>
              <a:ext uri="{FF2B5EF4-FFF2-40B4-BE49-F238E27FC236}">
                <a16:creationId xmlns:a16="http://schemas.microsoft.com/office/drawing/2014/main" id="{EC961DB1-1C5F-0024-DC65-62A29E9DF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231" y="2906416"/>
            <a:ext cx="4801222" cy="3498866"/>
          </a:xfrm>
          <a:prstGeom prst="rect">
            <a:avLst/>
          </a:prstGeom>
        </p:spPr>
      </p:pic>
      <p:pic>
        <p:nvPicPr>
          <p:cNvPr id="8" name="Picture 7" descr="A close-up of a chip&#10;&#10;Description automatically generated">
            <a:extLst>
              <a:ext uri="{FF2B5EF4-FFF2-40B4-BE49-F238E27FC236}">
                <a16:creationId xmlns:a16="http://schemas.microsoft.com/office/drawing/2014/main" id="{0FDB9A8F-3E19-2F15-BCE9-5A2AA3D78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084" y="989958"/>
            <a:ext cx="3122369" cy="17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400071C-9136-EA32-ABD4-85AA11F71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66954"/>
              </p:ext>
            </p:extLst>
          </p:nvPr>
        </p:nvGraphicFramePr>
        <p:xfrm>
          <a:off x="780374" y="158390"/>
          <a:ext cx="8723226" cy="6541220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1665072">
                  <a:extLst>
                    <a:ext uri="{9D8B030D-6E8A-4147-A177-3AD203B41FA5}">
                      <a16:colId xmlns:a16="http://schemas.microsoft.com/office/drawing/2014/main" val="1478179266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1351929550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4210801288"/>
                    </a:ext>
                  </a:extLst>
                </a:gridCol>
                <a:gridCol w="1656782">
                  <a:extLst>
                    <a:ext uri="{9D8B030D-6E8A-4147-A177-3AD203B41FA5}">
                      <a16:colId xmlns:a16="http://schemas.microsoft.com/office/drawing/2014/main" val="3602333563"/>
                    </a:ext>
                  </a:extLst>
                </a:gridCol>
                <a:gridCol w="2071228">
                  <a:extLst>
                    <a:ext uri="{9D8B030D-6E8A-4147-A177-3AD203B41FA5}">
                      <a16:colId xmlns:a16="http://schemas.microsoft.com/office/drawing/2014/main" val="3101258088"/>
                    </a:ext>
                  </a:extLst>
                </a:gridCol>
              </a:tblGrid>
              <a:tr h="584018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Envelopes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344044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Customer wants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38125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1338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09286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180705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4486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04404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0980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428552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6005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59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2683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0AD4C-62B2-0325-0540-C5CB26721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10D3A-6864-3E03-93C9-A95527D0C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3708"/>
          </a:xfrm>
        </p:spPr>
        <p:txBody>
          <a:bodyPr/>
          <a:lstStyle/>
          <a:p>
            <a:r>
              <a:rPr lang="en-GB" dirty="0"/>
              <a:t>Logic gates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2D68E4-1057-2F06-3099-DF0F0B2894AA}"/>
              </a:ext>
            </a:extLst>
          </p:cNvPr>
          <p:cNvSpPr txBox="1">
            <a:spLocks/>
          </p:cNvSpPr>
          <p:nvPr/>
        </p:nvSpPr>
        <p:spPr>
          <a:xfrm>
            <a:off x="537359" y="4175760"/>
            <a:ext cx="10584597" cy="2069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Digital computers are build from logic gates</a:t>
            </a:r>
          </a:p>
          <a:p>
            <a:r>
              <a:rPr lang="en-GB" sz="3200" dirty="0"/>
              <a:t>Each gate combines the input signals</a:t>
            </a:r>
          </a:p>
          <a:p>
            <a:r>
              <a:rPr lang="en-GB" sz="3200" dirty="0"/>
              <a:t>This circuit is a “full adder”</a:t>
            </a:r>
          </a:p>
          <a:p>
            <a:endParaRPr lang="en-GB" sz="3200" dirty="0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03D432-F8F9-6C5B-781C-9BA335302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556426"/>
            <a:ext cx="5358526" cy="1948555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2D6D72-357A-BEF7-24B0-4D25F9E78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047879"/>
              </p:ext>
            </p:extLst>
          </p:nvPr>
        </p:nvGraphicFramePr>
        <p:xfrm>
          <a:off x="6395431" y="1556426"/>
          <a:ext cx="4574125" cy="1634247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559935">
                  <a:extLst>
                    <a:ext uri="{9D8B030D-6E8A-4147-A177-3AD203B41FA5}">
                      <a16:colId xmlns:a16="http://schemas.microsoft.com/office/drawing/2014/main" val="526578277"/>
                    </a:ext>
                  </a:extLst>
                </a:gridCol>
                <a:gridCol w="719922">
                  <a:extLst>
                    <a:ext uri="{9D8B030D-6E8A-4147-A177-3AD203B41FA5}">
                      <a16:colId xmlns:a16="http://schemas.microsoft.com/office/drawing/2014/main" val="1880740174"/>
                    </a:ext>
                  </a:extLst>
                </a:gridCol>
                <a:gridCol w="751126">
                  <a:extLst>
                    <a:ext uri="{9D8B030D-6E8A-4147-A177-3AD203B41FA5}">
                      <a16:colId xmlns:a16="http://schemas.microsoft.com/office/drawing/2014/main" val="1077576474"/>
                    </a:ext>
                  </a:extLst>
                </a:gridCol>
                <a:gridCol w="816127">
                  <a:extLst>
                    <a:ext uri="{9D8B030D-6E8A-4147-A177-3AD203B41FA5}">
                      <a16:colId xmlns:a16="http://schemas.microsoft.com/office/drawing/2014/main" val="3205252225"/>
                    </a:ext>
                  </a:extLst>
                </a:gridCol>
                <a:gridCol w="727015">
                  <a:extLst>
                    <a:ext uri="{9D8B030D-6E8A-4147-A177-3AD203B41FA5}">
                      <a16:colId xmlns:a16="http://schemas.microsoft.com/office/drawing/2014/main" val="3100575487"/>
                    </a:ext>
                  </a:extLst>
                </a:gridCol>
              </a:tblGrid>
              <a:tr h="51315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515456"/>
                  </a:ext>
                </a:extLst>
              </a:tr>
              <a:tr h="54473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420235"/>
                  </a:ext>
                </a:extLst>
              </a:tr>
              <a:tr h="576358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NOR(A,B)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60536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0F6959A-32B8-9C97-F5FA-6C10DCF4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101" y="4528875"/>
            <a:ext cx="1675710" cy="205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193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F3E5-3661-05FF-E5D9-B18D55CC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Taming the wild bits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60DD13-4527-50C4-9904-BF7370C649BF}"/>
              </a:ext>
            </a:extLst>
          </p:cNvPr>
          <p:cNvSpPr txBox="1">
            <a:spLocks/>
          </p:cNvSpPr>
          <p:nvPr/>
        </p:nvSpPr>
        <p:spPr>
          <a:xfrm>
            <a:off x="537359" y="1734117"/>
            <a:ext cx="10584597" cy="49520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Idea: a stream of gliders is like an electrical wire</a:t>
            </a:r>
          </a:p>
          <a:p>
            <a:pPr lvl="1"/>
            <a:r>
              <a:rPr lang="en-GB" sz="3000" dirty="0"/>
              <a:t>Glider means “1”</a:t>
            </a:r>
          </a:p>
          <a:p>
            <a:pPr lvl="1"/>
            <a:r>
              <a:rPr lang="en-GB" sz="3000" dirty="0"/>
              <a:t>No glider means “0”</a:t>
            </a:r>
          </a:p>
          <a:p>
            <a:pPr marL="514350" indent="-457200"/>
            <a:r>
              <a:rPr lang="en-GB" sz="3200" dirty="0"/>
              <a:t>Build “gates” to combine signals</a:t>
            </a:r>
          </a:p>
          <a:p>
            <a:pPr marL="514350" indent="-457200"/>
            <a:r>
              <a:rPr lang="en-GB" sz="3200" dirty="0"/>
              <a:t>Connect them up with glider streams</a:t>
            </a:r>
            <a:endParaRPr lang="en-GB" sz="3000" dirty="0"/>
          </a:p>
          <a:p>
            <a:pPr marL="914400" lvl="1" indent="-457200"/>
            <a:endParaRPr lang="en-GB" sz="3000" dirty="0"/>
          </a:p>
          <a:p>
            <a:pPr marL="57150" indent="0">
              <a:buNone/>
            </a:pPr>
            <a:endParaRPr lang="en-GB" sz="3200" dirty="0"/>
          </a:p>
          <a:p>
            <a:pPr marL="57150" indent="0">
              <a:buNone/>
            </a:pPr>
            <a:r>
              <a:rPr lang="en-GB" sz="1900" dirty="0">
                <a:hlinkClick r:id="rId2"/>
              </a:rPr>
              <a:t>https://nicholas.carlini.com/writing/2021/unlimited-register-machine-game-of-life.html</a:t>
            </a:r>
            <a:endParaRPr lang="en-GB" sz="1900" dirty="0"/>
          </a:p>
          <a:p>
            <a:pPr marL="57150" indent="0">
              <a:buNone/>
            </a:pPr>
            <a:r>
              <a:rPr lang="en-GB" sz="1900" dirty="0">
                <a:hlinkClick r:id="rId3"/>
              </a:rPr>
              <a:t>https://www.nicolasloizeau.com/gol-computer</a:t>
            </a:r>
            <a:endParaRPr lang="en-GB" sz="1900" dirty="0"/>
          </a:p>
          <a:p>
            <a:pPr marL="57150" indent="0">
              <a:buNone/>
            </a:pPr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1243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900D0-5345-6470-3D7D-760768C5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B9C36-6AE4-BF32-4EE5-2BFBE9D8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Now we have a computer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9CF075-709F-6905-B2A0-B57EEAD607F7}"/>
              </a:ext>
            </a:extLst>
          </p:cNvPr>
          <p:cNvSpPr txBox="1">
            <a:spLocks/>
          </p:cNvSpPr>
          <p:nvPr/>
        </p:nvSpPr>
        <p:spPr>
          <a:xfrm>
            <a:off x="537359" y="1734117"/>
            <a:ext cx="10584597" cy="4952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So you can compute, in </a:t>
            </a:r>
            <a:r>
              <a:rPr lang="en-GB" sz="3200" dirty="0" err="1"/>
              <a:t>GoL</a:t>
            </a:r>
            <a:r>
              <a:rPr lang="en-GB" sz="3200" dirty="0"/>
              <a:t>, anything that any other computer can compute.  (Only a lot slower.)</a:t>
            </a:r>
            <a:endParaRPr lang="en-GB" sz="3000" dirty="0"/>
          </a:p>
          <a:p>
            <a:pPr marL="914400" lvl="1" indent="-457200"/>
            <a:endParaRPr lang="en-GB" sz="3000" dirty="0"/>
          </a:p>
          <a:p>
            <a:pPr marL="57150" indent="0">
              <a:buNone/>
            </a:pPr>
            <a:r>
              <a:rPr lang="en-GB" sz="3200" dirty="0"/>
              <a:t>All from three simple rules.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8366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DA16-E657-BE13-FDA6-EE80A575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Episode 5: Bits that learn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31CC0-E058-8C21-0D45-985E16963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881D0EB-ACF0-B1E5-07E0-87C00255022C}"/>
              </a:ext>
            </a:extLst>
          </p:cNvPr>
          <p:cNvSpPr/>
          <p:nvPr/>
        </p:nvSpPr>
        <p:spPr>
          <a:xfrm>
            <a:off x="535577" y="863600"/>
            <a:ext cx="8825657" cy="10043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Bits, more bits, more and more bits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5D4C-3D3A-CFC5-60A4-F365C8221AE4}"/>
              </a:ext>
            </a:extLst>
          </p:cNvPr>
          <p:cNvSpPr txBox="1"/>
          <p:nvPr/>
        </p:nvSpPr>
        <p:spPr>
          <a:xfrm>
            <a:off x="535577" y="1867989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9171D-C3C4-7AEB-EAAB-83FA7A71522F}"/>
              </a:ext>
            </a:extLst>
          </p:cNvPr>
          <p:cNvSpPr txBox="1"/>
          <p:nvPr/>
        </p:nvSpPr>
        <p:spPr>
          <a:xfrm>
            <a:off x="2116183" y="1867989"/>
            <a:ext cx="177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Computation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523FF8-DC49-8F6B-3819-408D3AC390A5}"/>
              </a:ext>
            </a:extLst>
          </p:cNvPr>
          <p:cNvSpPr txBox="1"/>
          <p:nvPr/>
        </p:nvSpPr>
        <p:spPr>
          <a:xfrm>
            <a:off x="3835218" y="1867989"/>
            <a:ext cx="219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Communication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01A4D-954C-5B8A-3B4E-C74CFEE9545A}"/>
              </a:ext>
            </a:extLst>
          </p:cNvPr>
          <p:cNvSpPr txBox="1"/>
          <p:nvPr/>
        </p:nvSpPr>
        <p:spPr>
          <a:xfrm>
            <a:off x="5978796" y="1872064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Emergent behaviour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BE8C0-3F79-7827-AB59-582A1041E1B7}"/>
              </a:ext>
            </a:extLst>
          </p:cNvPr>
          <p:cNvSpPr txBox="1"/>
          <p:nvPr/>
        </p:nvSpPr>
        <p:spPr>
          <a:xfrm>
            <a:off x="9361234" y="1159229"/>
            <a:ext cx="1580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Soul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130F3-158E-990E-42AB-3366CD153DC1}"/>
              </a:ext>
            </a:extLst>
          </p:cNvPr>
          <p:cNvSpPr txBox="1"/>
          <p:nvPr/>
        </p:nvSpPr>
        <p:spPr>
          <a:xfrm>
            <a:off x="7559402" y="1873368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605001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at sitting on a white background&#10;&#10;Description automatically generated">
            <a:extLst>
              <a:ext uri="{FF2B5EF4-FFF2-40B4-BE49-F238E27FC236}">
                <a16:creationId xmlns:a16="http://schemas.microsoft.com/office/drawing/2014/main" id="{39485C68-ADF3-0D8A-A2DE-324FBD12E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76" y="2329163"/>
            <a:ext cx="2009232" cy="210196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6AD4DA-1E37-2C20-5361-ABBEC49F80A5}"/>
              </a:ext>
            </a:extLst>
          </p:cNvPr>
          <p:cNvSpPr/>
          <p:nvPr/>
        </p:nvSpPr>
        <p:spPr>
          <a:xfrm>
            <a:off x="4704207" y="2911636"/>
            <a:ext cx="1527979" cy="1349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Magic box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E7200B2-355A-6964-7219-5656362102E0}"/>
              </a:ext>
            </a:extLst>
          </p:cNvPr>
          <p:cNvSpPr/>
          <p:nvPr/>
        </p:nvSpPr>
        <p:spPr>
          <a:xfrm>
            <a:off x="4076926" y="3275079"/>
            <a:ext cx="535117" cy="3793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179B1A1-F40B-37A1-0FC6-1A3519A2EE23}"/>
              </a:ext>
            </a:extLst>
          </p:cNvPr>
          <p:cNvSpPr/>
          <p:nvPr/>
        </p:nvSpPr>
        <p:spPr>
          <a:xfrm>
            <a:off x="6387068" y="3316145"/>
            <a:ext cx="644917" cy="3793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B61A0-3C20-BF1F-0C86-8BDB35CC55DB}"/>
              </a:ext>
            </a:extLst>
          </p:cNvPr>
          <p:cNvSpPr txBox="1"/>
          <p:nvPr/>
        </p:nvSpPr>
        <p:spPr>
          <a:xfrm>
            <a:off x="7078496" y="3226939"/>
            <a:ext cx="2726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Cat / not-cat</a:t>
            </a:r>
          </a:p>
        </p:txBody>
      </p:sp>
    </p:spTree>
    <p:extLst>
      <p:ext uri="{BB962C8B-B14F-4D97-AF65-F5344CB8AC3E}">
        <p14:creationId xmlns:p14="http://schemas.microsoft.com/office/powerpoint/2010/main" val="28802402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7399-1CCE-4BBA-9629-0C30F0A1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traditional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3E747-BF81-4BAD-AEC2-0CA2D5C6E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930" y="1701272"/>
            <a:ext cx="8946541" cy="4618248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/>
              <a:t>Write a (complex) program in Magic Box, in Haskell, </a:t>
            </a:r>
            <a:r>
              <a:rPr lang="en-GB" sz="3200" dirty="0" err="1"/>
              <a:t>OCaml</a:t>
            </a:r>
            <a:r>
              <a:rPr lang="en-GB" sz="3200" dirty="0"/>
              <a:t>, Python, Java, etc</a:t>
            </a:r>
          </a:p>
          <a:p>
            <a:pPr lvl="1"/>
            <a:r>
              <a:rPr lang="en-GB" sz="2800" dirty="0"/>
              <a:t>Step by step algorithms</a:t>
            </a:r>
          </a:p>
          <a:p>
            <a:pPr lvl="1"/>
            <a:r>
              <a:rPr lang="en-GB" sz="2800" dirty="0"/>
              <a:t>Data structures</a:t>
            </a:r>
          </a:p>
          <a:p>
            <a:pPr lvl="1"/>
            <a:r>
              <a:rPr lang="en-GB" sz="2800" dirty="0"/>
              <a:t>Loops, procedures</a:t>
            </a:r>
          </a:p>
          <a:p>
            <a:pPr lvl="1"/>
            <a:endParaRPr lang="en-GB" sz="2800" dirty="0"/>
          </a:p>
          <a:p>
            <a:r>
              <a:rPr lang="en-GB" sz="3200" dirty="0"/>
              <a:t>Works very well for e.g. writing a word processor, a video game, a database</a:t>
            </a:r>
          </a:p>
          <a:p>
            <a:r>
              <a:rPr lang="en-GB" sz="3200" dirty="0"/>
              <a:t>Works </a:t>
            </a:r>
            <a:r>
              <a:rPr lang="en-GB" sz="3200" i="1" dirty="0"/>
              <a:t>extremely</a:t>
            </a:r>
            <a:r>
              <a:rPr lang="en-GB" sz="3200" dirty="0"/>
              <a:t> badly for recognising cats</a:t>
            </a:r>
          </a:p>
        </p:txBody>
      </p:sp>
      <p:pic>
        <p:nvPicPr>
          <p:cNvPr id="9" name="Content Placeholder 4" descr="A cat sitting on a white background&#10;&#10;Description automatically generated">
            <a:extLst>
              <a:ext uri="{FF2B5EF4-FFF2-40B4-BE49-F238E27FC236}">
                <a16:creationId xmlns:a16="http://schemas.microsoft.com/office/drawing/2014/main" id="{5C133202-A7B1-9C72-49D7-80FDFAFBDB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29" y="2769140"/>
            <a:ext cx="1635364" cy="171084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9D8821-8172-C7F3-BEA3-2F0DACCF1044}"/>
              </a:ext>
            </a:extLst>
          </p:cNvPr>
          <p:cNvSpPr/>
          <p:nvPr/>
        </p:nvSpPr>
        <p:spPr>
          <a:xfrm>
            <a:off x="8063492" y="2960490"/>
            <a:ext cx="1527979" cy="1349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Magic box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4825161-7329-E0C7-AB8C-99E0C378E61A}"/>
              </a:ext>
            </a:extLst>
          </p:cNvPr>
          <p:cNvSpPr/>
          <p:nvPr/>
        </p:nvSpPr>
        <p:spPr>
          <a:xfrm>
            <a:off x="7436211" y="3323933"/>
            <a:ext cx="535117" cy="3793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C571457-DFAB-BC50-57D0-DFBC31931DA3}"/>
              </a:ext>
            </a:extLst>
          </p:cNvPr>
          <p:cNvSpPr/>
          <p:nvPr/>
        </p:nvSpPr>
        <p:spPr>
          <a:xfrm>
            <a:off x="9746353" y="3364999"/>
            <a:ext cx="644917" cy="3793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56E4B-26E5-F08E-501B-4E717EC2C250}"/>
              </a:ext>
            </a:extLst>
          </p:cNvPr>
          <p:cNvSpPr txBox="1"/>
          <p:nvPr/>
        </p:nvSpPr>
        <p:spPr>
          <a:xfrm>
            <a:off x="10437781" y="3275793"/>
            <a:ext cx="1472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Yes/No</a:t>
            </a:r>
          </a:p>
        </p:txBody>
      </p:sp>
    </p:spTree>
    <p:extLst>
      <p:ext uri="{BB962C8B-B14F-4D97-AF65-F5344CB8AC3E}">
        <p14:creationId xmlns:p14="http://schemas.microsoft.com/office/powerpoint/2010/main" val="27472436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7399-1CCE-4BBA-9629-0C30F0A1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 /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3E747-BF81-4BAD-AEC2-0CA2D5C6E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63" y="1711030"/>
            <a:ext cx="8946541" cy="4853056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Magic Box instead contains</a:t>
            </a:r>
          </a:p>
          <a:p>
            <a:pPr lvl="1"/>
            <a:r>
              <a:rPr lang="en-GB" sz="2400" dirty="0"/>
              <a:t>A pretty simple program, controlled by</a:t>
            </a:r>
          </a:p>
          <a:p>
            <a:pPr lvl="1"/>
            <a:r>
              <a:rPr lang="en-GB" sz="2400" dirty="0"/>
              <a:t>1000,000,0000,000 numbers, W.   E.g. 3.7, 342.73, etc</a:t>
            </a:r>
          </a:p>
          <a:p>
            <a:r>
              <a:rPr lang="en-GB" sz="2800" dirty="0"/>
              <a:t>Give it thousands and thousands of </a:t>
            </a:r>
            <a:br>
              <a:rPr lang="en-GB" sz="2800" dirty="0"/>
            </a:br>
            <a:r>
              <a:rPr lang="en-GB" sz="2800" dirty="0"/>
              <a:t>pictures of cats and non-cats</a:t>
            </a:r>
          </a:p>
          <a:p>
            <a:r>
              <a:rPr lang="en-GB" sz="2800" dirty="0"/>
              <a:t>Adjust W (those numbers)</a:t>
            </a:r>
          </a:p>
          <a:p>
            <a:r>
              <a:rPr lang="en-GB" sz="2800" dirty="0"/>
              <a:t>…until it reliably </a:t>
            </a:r>
            <a:br>
              <a:rPr lang="en-GB" sz="2800" dirty="0"/>
            </a:br>
            <a:r>
              <a:rPr lang="en-GB" sz="2800" dirty="0"/>
              <a:t>recognises cats</a:t>
            </a:r>
          </a:p>
          <a:p>
            <a:r>
              <a:rPr lang="en-GB" sz="2800" dirty="0"/>
              <a:t>VERY </a:t>
            </a:r>
            <a:r>
              <a:rPr lang="en-GB" sz="2800" dirty="0" err="1"/>
              <a:t>VERY</a:t>
            </a:r>
            <a:r>
              <a:rPr lang="en-GB" sz="2800" dirty="0"/>
              <a:t> different to a</a:t>
            </a:r>
            <a:br>
              <a:rPr lang="en-GB" sz="2800" dirty="0"/>
            </a:br>
            <a:r>
              <a:rPr lang="en-GB" sz="2800" dirty="0"/>
              <a:t>step-by-step </a:t>
            </a:r>
            <a:r>
              <a:rPr lang="en-GB" sz="2800" dirty="0" err="1"/>
              <a:t>progam</a:t>
            </a:r>
            <a:r>
              <a:rPr lang="en-GB" sz="2800" dirty="0"/>
              <a:t> </a:t>
            </a:r>
          </a:p>
          <a:p>
            <a:pPr marL="0" indent="0">
              <a:buNone/>
            </a:pPr>
            <a:endParaRPr lang="en-GB" sz="2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0A9C1A-704E-2CB4-CE8D-B032659E7E71}"/>
              </a:ext>
            </a:extLst>
          </p:cNvPr>
          <p:cNvCxnSpPr>
            <a:cxnSpLocks/>
          </p:cNvCxnSpPr>
          <p:nvPr/>
        </p:nvCxnSpPr>
        <p:spPr>
          <a:xfrm>
            <a:off x="8862111" y="4232382"/>
            <a:ext cx="0" cy="5471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1539F9-9A88-6264-C33F-808C9CB2D152}"/>
              </a:ext>
            </a:extLst>
          </p:cNvPr>
          <p:cNvCxnSpPr>
            <a:cxnSpLocks/>
          </p:cNvCxnSpPr>
          <p:nvPr/>
        </p:nvCxnSpPr>
        <p:spPr>
          <a:xfrm>
            <a:off x="9059481" y="4232382"/>
            <a:ext cx="0" cy="5471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591D2D-A108-9845-6634-A600F5CE1FA8}"/>
              </a:ext>
            </a:extLst>
          </p:cNvPr>
          <p:cNvCxnSpPr>
            <a:cxnSpLocks/>
          </p:cNvCxnSpPr>
          <p:nvPr/>
        </p:nvCxnSpPr>
        <p:spPr>
          <a:xfrm>
            <a:off x="9241862" y="4232382"/>
            <a:ext cx="0" cy="5471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C10249-999F-1F6D-2174-20A224AAA44D}"/>
              </a:ext>
            </a:extLst>
          </p:cNvPr>
          <p:cNvCxnSpPr>
            <a:cxnSpLocks/>
          </p:cNvCxnSpPr>
          <p:nvPr/>
        </p:nvCxnSpPr>
        <p:spPr>
          <a:xfrm>
            <a:off x="9431737" y="4232382"/>
            <a:ext cx="0" cy="5471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651C528-4AFD-268B-9743-9AB461C84CD9}"/>
              </a:ext>
            </a:extLst>
          </p:cNvPr>
          <p:cNvSpPr txBox="1"/>
          <p:nvPr/>
        </p:nvSpPr>
        <p:spPr>
          <a:xfrm>
            <a:off x="8139941" y="3772761"/>
            <a:ext cx="2117967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6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1 trillion weights</a:t>
            </a:r>
          </a:p>
        </p:txBody>
      </p:sp>
      <p:pic>
        <p:nvPicPr>
          <p:cNvPr id="9" name="Content Placeholder 4" descr="A cat sitting on a white background&#10;&#10;Description automatically generated">
            <a:extLst>
              <a:ext uri="{FF2B5EF4-FFF2-40B4-BE49-F238E27FC236}">
                <a16:creationId xmlns:a16="http://schemas.microsoft.com/office/drawing/2014/main" id="{D5FC52F0-38F0-513F-BFA9-9C85FB2C63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42" y="4779523"/>
            <a:ext cx="1635364" cy="17108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4FAA5F-6F1D-0D9C-FDA6-EDEEFBA11EAE}"/>
              </a:ext>
            </a:extLst>
          </p:cNvPr>
          <p:cNvSpPr/>
          <p:nvPr/>
        </p:nvSpPr>
        <p:spPr>
          <a:xfrm>
            <a:off x="8232105" y="4970873"/>
            <a:ext cx="1527979" cy="1349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Magic box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75F6888-F7C0-3E76-292A-024C01BA3684}"/>
              </a:ext>
            </a:extLst>
          </p:cNvPr>
          <p:cNvSpPr/>
          <p:nvPr/>
        </p:nvSpPr>
        <p:spPr>
          <a:xfrm>
            <a:off x="7604824" y="5334316"/>
            <a:ext cx="535117" cy="3793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48C0D5E-60F9-9B1E-BC3E-53765E6D6A0E}"/>
              </a:ext>
            </a:extLst>
          </p:cNvPr>
          <p:cNvSpPr/>
          <p:nvPr/>
        </p:nvSpPr>
        <p:spPr>
          <a:xfrm>
            <a:off x="9914966" y="5375382"/>
            <a:ext cx="644917" cy="3793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F8FA40-CF4B-FBB3-C0A7-7362BCF0AED6}"/>
              </a:ext>
            </a:extLst>
          </p:cNvPr>
          <p:cNvSpPr txBox="1"/>
          <p:nvPr/>
        </p:nvSpPr>
        <p:spPr>
          <a:xfrm>
            <a:off x="10606394" y="5286176"/>
            <a:ext cx="1472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Yes/No</a:t>
            </a:r>
          </a:p>
        </p:txBody>
      </p:sp>
    </p:spTree>
    <p:extLst>
      <p:ext uri="{BB962C8B-B14F-4D97-AF65-F5344CB8AC3E}">
        <p14:creationId xmlns:p14="http://schemas.microsoft.com/office/powerpoint/2010/main" val="4090684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A707-E241-4821-BE97-118A4BC6E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298" y="214126"/>
            <a:ext cx="10515600" cy="1325563"/>
          </a:xfrm>
        </p:spPr>
        <p:txBody>
          <a:bodyPr/>
          <a:lstStyle/>
          <a:p>
            <a:r>
              <a:rPr lang="en-GB" dirty="0"/>
              <a:t>How does the Magic Box work?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617526-A55E-4D3E-9D83-1614A1BA3555}"/>
              </a:ext>
            </a:extLst>
          </p:cNvPr>
          <p:cNvSpPr/>
          <p:nvPr/>
        </p:nvSpPr>
        <p:spPr>
          <a:xfrm>
            <a:off x="2953802" y="1956165"/>
            <a:ext cx="4147546" cy="225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Magic box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Biscuit Quality Predictor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F1151B4-FF4E-4E42-AABC-FF44572C8B24}"/>
              </a:ext>
            </a:extLst>
          </p:cNvPr>
          <p:cNvSpPr/>
          <p:nvPr/>
        </p:nvSpPr>
        <p:spPr>
          <a:xfrm>
            <a:off x="469490" y="2551471"/>
            <a:ext cx="2317955" cy="734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0CF6F-5AE9-4676-83BC-44888B522632}"/>
              </a:ext>
            </a:extLst>
          </p:cNvPr>
          <p:cNvSpPr txBox="1"/>
          <p:nvPr/>
        </p:nvSpPr>
        <p:spPr>
          <a:xfrm>
            <a:off x="343345" y="1231240"/>
            <a:ext cx="2759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x kg        of flour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y kg        of butter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1-x-y kg of sugar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12DE1AE-AE06-4EA5-AD1A-EEE473B75DCF}"/>
              </a:ext>
            </a:extLst>
          </p:cNvPr>
          <p:cNvSpPr/>
          <p:nvPr/>
        </p:nvSpPr>
        <p:spPr>
          <a:xfrm>
            <a:off x="7216244" y="2591692"/>
            <a:ext cx="2134233" cy="734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1EA788-E775-40F7-8BA8-3D927A26A42E}"/>
              </a:ext>
            </a:extLst>
          </p:cNvPr>
          <p:cNvSpPr txBox="1"/>
          <p:nvPr/>
        </p:nvSpPr>
        <p:spPr>
          <a:xfrm>
            <a:off x="7326793" y="2222360"/>
            <a:ext cx="2532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Good biscuits?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80E93-571B-4252-BDEE-8FA48B9E87C2}"/>
              </a:ext>
            </a:extLst>
          </p:cNvPr>
          <p:cNvSpPr txBox="1"/>
          <p:nvPr/>
        </p:nvSpPr>
        <p:spPr>
          <a:xfrm>
            <a:off x="9652028" y="2774081"/>
            <a:ext cx="2044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Good/Bad</a:t>
            </a:r>
          </a:p>
        </p:txBody>
      </p:sp>
      <p:pic>
        <p:nvPicPr>
          <p:cNvPr id="13" name="Picture 12" descr="A picture containing table, indoor, sitting, food&#10;&#10;Description automatically generated">
            <a:extLst>
              <a:ext uri="{FF2B5EF4-FFF2-40B4-BE49-F238E27FC236}">
                <a16:creationId xmlns:a16="http://schemas.microsoft.com/office/drawing/2014/main" id="{AB033967-EA3D-43A0-80EC-316E93E3D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2"/>
          <a:stretch/>
        </p:blipFill>
        <p:spPr>
          <a:xfrm>
            <a:off x="7481714" y="3827247"/>
            <a:ext cx="3771999" cy="2746314"/>
          </a:xfrm>
          <a:prstGeom prst="rect">
            <a:avLst/>
          </a:prstGeom>
        </p:spPr>
      </p:pic>
      <p:pic>
        <p:nvPicPr>
          <p:cNvPr id="15" name="Picture 14" descr="A picture containing food, table, cup, banana&#10;&#10;Description automatically generated">
            <a:extLst>
              <a:ext uri="{FF2B5EF4-FFF2-40B4-BE49-F238E27FC236}">
                <a16:creationId xmlns:a16="http://schemas.microsoft.com/office/drawing/2014/main" id="{5943F1B3-BFAE-4FB8-A073-19FC642AD3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3"/>
          <a:stretch/>
        </p:blipFill>
        <p:spPr>
          <a:xfrm>
            <a:off x="243347" y="4401733"/>
            <a:ext cx="3471528" cy="2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67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A707-E241-4821-BE97-118A4BC6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Biscuits!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7EC6A-1BD9-42AB-BFBD-902A9BDCD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7" t="8340" r="16917" b="14103"/>
          <a:stretch/>
        </p:blipFill>
        <p:spPr>
          <a:xfrm>
            <a:off x="1103672" y="1474837"/>
            <a:ext cx="4263873" cy="415166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A9D6D3-AB42-4204-8DB2-311DA4D36BC3}"/>
              </a:ext>
            </a:extLst>
          </p:cNvPr>
          <p:cNvCxnSpPr/>
          <p:nvPr/>
        </p:nvCxnSpPr>
        <p:spPr>
          <a:xfrm>
            <a:off x="934064" y="5729748"/>
            <a:ext cx="59346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61CBA2-A524-414C-A688-DE47BABA07E4}"/>
              </a:ext>
            </a:extLst>
          </p:cNvPr>
          <p:cNvCxnSpPr>
            <a:cxnSpLocks/>
          </p:cNvCxnSpPr>
          <p:nvPr/>
        </p:nvCxnSpPr>
        <p:spPr>
          <a:xfrm flipV="1">
            <a:off x="934064" y="1408472"/>
            <a:ext cx="0" cy="43212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9A8D153-728D-430D-801B-28E7905F026B}"/>
              </a:ext>
            </a:extLst>
          </p:cNvPr>
          <p:cNvSpPr txBox="1"/>
          <p:nvPr/>
        </p:nvSpPr>
        <p:spPr>
          <a:xfrm>
            <a:off x="2684207" y="5832994"/>
            <a:ext cx="297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Flour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0591D0-3D4C-41C9-BC05-6AAD889DED2E}"/>
              </a:ext>
            </a:extLst>
          </p:cNvPr>
          <p:cNvSpPr txBox="1"/>
          <p:nvPr/>
        </p:nvSpPr>
        <p:spPr>
          <a:xfrm rot="16200000">
            <a:off x="-993938" y="2636449"/>
            <a:ext cx="297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Butter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2B8E1E53-50FF-416A-AF55-BC82A90F6BF3}"/>
              </a:ext>
            </a:extLst>
          </p:cNvPr>
          <p:cNvSpPr/>
          <p:nvPr/>
        </p:nvSpPr>
        <p:spPr>
          <a:xfrm>
            <a:off x="3642852" y="4218038"/>
            <a:ext cx="2131142" cy="1165121"/>
          </a:xfrm>
          <a:prstGeom prst="wedgeRoundRectCallout">
            <a:avLst>
              <a:gd name="adj1" fmla="val -70909"/>
              <a:gd name="adj2" fmla="val -3029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Bad biscuits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982A70B5-2457-498D-A57F-1FF4F7F64215}"/>
              </a:ext>
            </a:extLst>
          </p:cNvPr>
          <p:cNvSpPr/>
          <p:nvPr/>
        </p:nvSpPr>
        <p:spPr>
          <a:xfrm>
            <a:off x="3201987" y="383663"/>
            <a:ext cx="3272555" cy="937720"/>
          </a:xfrm>
          <a:prstGeom prst="wedgeRoundRectCallout">
            <a:avLst>
              <a:gd name="adj1" fmla="val -24203"/>
              <a:gd name="adj2" fmla="val 134062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Good biscuits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6F7D818-3017-4F5B-A941-91CA6C2C7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639191"/>
              </p:ext>
            </p:extLst>
          </p:nvPr>
        </p:nvGraphicFramePr>
        <p:xfrm>
          <a:off x="7492232" y="1690688"/>
          <a:ext cx="3957432" cy="2743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9144">
                  <a:extLst>
                    <a:ext uri="{9D8B030D-6E8A-4147-A177-3AD203B41FA5}">
                      <a16:colId xmlns:a16="http://schemas.microsoft.com/office/drawing/2014/main" val="2373520519"/>
                    </a:ext>
                  </a:extLst>
                </a:gridCol>
                <a:gridCol w="1319144">
                  <a:extLst>
                    <a:ext uri="{9D8B030D-6E8A-4147-A177-3AD203B41FA5}">
                      <a16:colId xmlns:a16="http://schemas.microsoft.com/office/drawing/2014/main" val="489198916"/>
                    </a:ext>
                  </a:extLst>
                </a:gridCol>
                <a:gridCol w="1319144">
                  <a:extLst>
                    <a:ext uri="{9D8B030D-6E8A-4147-A177-3AD203B41FA5}">
                      <a16:colId xmlns:a16="http://schemas.microsoft.com/office/drawing/2014/main" val="15996047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Flour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Butter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Verdict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885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Bad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488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759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543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Bad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825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990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E4BE9FF1-A7AF-4B03-AA01-0B84F92799F5}"/>
              </a:ext>
            </a:extLst>
          </p:cNvPr>
          <p:cNvSpPr txBox="1"/>
          <p:nvPr/>
        </p:nvSpPr>
        <p:spPr>
          <a:xfrm>
            <a:off x="7492231" y="982962"/>
            <a:ext cx="297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“Training data”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417E1-4596-4ECD-1C77-32CCBADAB5D4}"/>
              </a:ext>
            </a:extLst>
          </p:cNvPr>
          <p:cNvSpPr txBox="1"/>
          <p:nvPr/>
        </p:nvSpPr>
        <p:spPr>
          <a:xfrm>
            <a:off x="7587273" y="4653230"/>
            <a:ext cx="3957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NB: the rest is sugar, to take you up to 1kg</a:t>
            </a:r>
          </a:p>
        </p:txBody>
      </p:sp>
    </p:spTree>
    <p:extLst>
      <p:ext uri="{BB962C8B-B14F-4D97-AF65-F5344CB8AC3E}">
        <p14:creationId xmlns:p14="http://schemas.microsoft.com/office/powerpoint/2010/main" val="23667843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7EC6A-1BD9-42AB-BFBD-902A9BDCD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7" t="8340" r="16917" b="14103"/>
          <a:stretch/>
        </p:blipFill>
        <p:spPr>
          <a:xfrm>
            <a:off x="1103672" y="1474837"/>
            <a:ext cx="4263873" cy="415166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A9D6D3-AB42-4204-8DB2-311DA4D36BC3}"/>
              </a:ext>
            </a:extLst>
          </p:cNvPr>
          <p:cNvCxnSpPr/>
          <p:nvPr/>
        </p:nvCxnSpPr>
        <p:spPr>
          <a:xfrm>
            <a:off x="934064" y="5729748"/>
            <a:ext cx="59346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61CBA2-A524-414C-A688-DE47BABA07E4}"/>
              </a:ext>
            </a:extLst>
          </p:cNvPr>
          <p:cNvCxnSpPr>
            <a:cxnSpLocks/>
          </p:cNvCxnSpPr>
          <p:nvPr/>
        </p:nvCxnSpPr>
        <p:spPr>
          <a:xfrm flipV="1">
            <a:off x="934064" y="1408472"/>
            <a:ext cx="0" cy="43212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9A8D153-728D-430D-801B-28E7905F026B}"/>
              </a:ext>
            </a:extLst>
          </p:cNvPr>
          <p:cNvSpPr txBox="1"/>
          <p:nvPr/>
        </p:nvSpPr>
        <p:spPr>
          <a:xfrm>
            <a:off x="3116826" y="5884616"/>
            <a:ext cx="297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Flour (x)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0591D0-3D4C-41C9-BC05-6AAD889DED2E}"/>
              </a:ext>
            </a:extLst>
          </p:cNvPr>
          <p:cNvSpPr txBox="1"/>
          <p:nvPr/>
        </p:nvSpPr>
        <p:spPr>
          <a:xfrm rot="16200000">
            <a:off x="-993938" y="2636449"/>
            <a:ext cx="297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Butter (y)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56BB8B-9B8E-49B1-AEAD-0393A8C08EF3}"/>
              </a:ext>
            </a:extLst>
          </p:cNvPr>
          <p:cNvCxnSpPr>
            <a:cxnSpLocks/>
          </p:cNvCxnSpPr>
          <p:nvPr/>
        </p:nvCxnSpPr>
        <p:spPr>
          <a:xfrm>
            <a:off x="435077" y="501786"/>
            <a:ext cx="5589639" cy="58544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28D146-A014-210F-B13D-F40620740EFE}"/>
                  </a:ext>
                </a:extLst>
              </p:cNvPr>
              <p:cNvSpPr txBox="1"/>
              <p:nvPr/>
            </p:nvSpPr>
            <p:spPr>
              <a:xfrm>
                <a:off x="2788564" y="244365"/>
                <a:ext cx="5432323" cy="92333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𝑎𝑥</m:t>
                      </m:r>
                      <m:r>
                        <a:rPr kumimoji="0" lang="en-GB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GB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𝑏𝑦</m:t>
                      </m:r>
                      <m:r>
                        <a:rPr kumimoji="0" lang="en-GB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GB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GB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28D146-A014-210F-B13D-F40620740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564" y="244365"/>
                <a:ext cx="543232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8C3EE2F0-2219-7E29-A66E-03888577A045}"/>
              </a:ext>
            </a:extLst>
          </p:cNvPr>
          <p:cNvSpPr/>
          <p:nvPr/>
        </p:nvSpPr>
        <p:spPr>
          <a:xfrm rot="4318841">
            <a:off x="1840587" y="281663"/>
            <a:ext cx="289053" cy="145492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76A3866-34A6-56F7-83A6-C071E49FF6AB}"/>
              </a:ext>
            </a:extLst>
          </p:cNvPr>
          <p:cNvSpPr/>
          <p:nvPr/>
        </p:nvSpPr>
        <p:spPr>
          <a:xfrm>
            <a:off x="4880756" y="4070377"/>
            <a:ext cx="2627134" cy="1220250"/>
          </a:xfrm>
          <a:prstGeom prst="wedgeRoundRectCallout">
            <a:avLst>
              <a:gd name="adj1" fmla="val -73229"/>
              <a:gd name="adj2" fmla="val -125502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ax+by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  <a:r>
              <a:rPr lang="en-GB" sz="2400" dirty="0">
                <a:solidFill>
                  <a:prstClr val="white"/>
                </a:solidFill>
                <a:latin typeface="Segoe UI"/>
              </a:rPr>
              <a:t>c is bigger than 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D58A18-F0BE-339F-179E-D7D890D0B629}"/>
              </a:ext>
            </a:extLst>
          </p:cNvPr>
          <p:cNvSpPr/>
          <p:nvPr/>
        </p:nvSpPr>
        <p:spPr>
          <a:xfrm>
            <a:off x="246452" y="5360697"/>
            <a:ext cx="2627134" cy="1220250"/>
          </a:xfrm>
          <a:prstGeom prst="wedgeRoundRectCallout">
            <a:avLst>
              <a:gd name="adj1" fmla="val 13786"/>
              <a:gd name="adj2" fmla="val -155684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ax+by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  <a:r>
              <a:rPr lang="en-GB" sz="2400" dirty="0">
                <a:solidFill>
                  <a:prstClr val="white"/>
                </a:solidFill>
                <a:latin typeface="Segoe UI"/>
              </a:rPr>
              <a:t>c is less than 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E2C0A-34F3-E2D3-85FB-8F8C09BFE56D}"/>
              </a:ext>
            </a:extLst>
          </p:cNvPr>
          <p:cNvSpPr txBox="1"/>
          <p:nvPr/>
        </p:nvSpPr>
        <p:spPr>
          <a:xfrm>
            <a:off x="6643168" y="1486309"/>
            <a:ext cx="53363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Key point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The numbers (or “weights”) </a:t>
            </a:r>
            <a:r>
              <a:rPr lang="en-GB" sz="2800" dirty="0" err="1"/>
              <a:t>a,b,c</a:t>
            </a:r>
            <a:r>
              <a:rPr lang="en-GB" sz="2800" dirty="0"/>
              <a:t> say precisely where the red line 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4251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9EB8D-97FD-D7ED-4BF3-7C50616D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243F62-767E-FBDA-668A-6B21D09EE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862701"/>
              </p:ext>
            </p:extLst>
          </p:nvPr>
        </p:nvGraphicFramePr>
        <p:xfrm>
          <a:off x="780374" y="158390"/>
          <a:ext cx="8723226" cy="6541220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1665072">
                  <a:extLst>
                    <a:ext uri="{9D8B030D-6E8A-4147-A177-3AD203B41FA5}">
                      <a16:colId xmlns:a16="http://schemas.microsoft.com/office/drawing/2014/main" val="1478179266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1351929550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4210801288"/>
                    </a:ext>
                  </a:extLst>
                </a:gridCol>
                <a:gridCol w="1656782">
                  <a:extLst>
                    <a:ext uri="{9D8B030D-6E8A-4147-A177-3AD203B41FA5}">
                      <a16:colId xmlns:a16="http://schemas.microsoft.com/office/drawing/2014/main" val="3602333563"/>
                    </a:ext>
                  </a:extLst>
                </a:gridCol>
                <a:gridCol w="2071228">
                  <a:extLst>
                    <a:ext uri="{9D8B030D-6E8A-4147-A177-3AD203B41FA5}">
                      <a16:colId xmlns:a16="http://schemas.microsoft.com/office/drawing/2014/main" val="3101258088"/>
                    </a:ext>
                  </a:extLst>
                </a:gridCol>
              </a:tblGrid>
              <a:tr h="584018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Envelopes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344044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Customer wants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38125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1338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09286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180705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4486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04404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0980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428552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6005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59351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BFECB-73DE-F06D-B13C-F5318E7102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pPr rtl="0"/>
            <a:fld id="{D57F1E4F-1CFF-5643-939E-02111984F565}" type="slidenum">
              <a:rPr lang="en-GB" noProof="0" smtClean="0"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891109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F3DAD-F9C5-4635-AFF9-FAA6FE2E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Inside the Magic Box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523FC2B-ECB5-47F4-AA70-19B1E2082C81}"/>
                  </a:ext>
                </a:extLst>
              </p:cNvPr>
              <p:cNvSpPr/>
              <p:nvPr/>
            </p:nvSpPr>
            <p:spPr>
              <a:xfrm>
                <a:off x="2116391" y="2713703"/>
                <a:ext cx="3834581" cy="22860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𝑎𝑥</m:t>
                      </m:r>
                      <m:r>
                        <a:rPr kumimoji="0" lang="en-GB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GB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𝑏𝑦</m:t>
                      </m:r>
                      <m:r>
                        <a:rPr kumimoji="0" lang="en-GB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GB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</m:oMath>
                  </m:oMathPara>
                </a14:m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523FC2B-ECB5-47F4-AA70-19B1E2082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391" y="2713703"/>
                <a:ext cx="3834581" cy="22860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B052A8-F088-4893-A965-2C9A19D00A21}"/>
              </a:ext>
            </a:extLst>
          </p:cNvPr>
          <p:cNvCxnSpPr>
            <a:cxnSpLocks/>
          </p:cNvCxnSpPr>
          <p:nvPr/>
        </p:nvCxnSpPr>
        <p:spPr>
          <a:xfrm>
            <a:off x="774290" y="3429000"/>
            <a:ext cx="1342102" cy="0"/>
          </a:xfrm>
          <a:prstGeom prst="straightConnector1">
            <a:avLst/>
          </a:prstGeom>
          <a:ln w="161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834744-82D8-4F38-8169-0401ED82F1D5}"/>
              </a:ext>
            </a:extLst>
          </p:cNvPr>
          <p:cNvCxnSpPr>
            <a:cxnSpLocks/>
          </p:cNvCxnSpPr>
          <p:nvPr/>
        </p:nvCxnSpPr>
        <p:spPr>
          <a:xfrm>
            <a:off x="838200" y="4422058"/>
            <a:ext cx="1278192" cy="0"/>
          </a:xfrm>
          <a:prstGeom prst="straightConnector1">
            <a:avLst/>
          </a:prstGeom>
          <a:ln w="161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E3D3CC-130C-49AE-820A-9E7178B51017}"/>
              </a:ext>
            </a:extLst>
          </p:cNvPr>
          <p:cNvCxnSpPr>
            <a:cxnSpLocks/>
          </p:cNvCxnSpPr>
          <p:nvPr/>
        </p:nvCxnSpPr>
        <p:spPr>
          <a:xfrm>
            <a:off x="3148779" y="1597509"/>
            <a:ext cx="1" cy="1128251"/>
          </a:xfrm>
          <a:prstGeom prst="straightConnector1">
            <a:avLst/>
          </a:prstGeom>
          <a:ln w="161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57499D-91A6-4470-8F2D-2EDB73438E6D}"/>
              </a:ext>
            </a:extLst>
          </p:cNvPr>
          <p:cNvCxnSpPr>
            <a:cxnSpLocks/>
          </p:cNvCxnSpPr>
          <p:nvPr/>
        </p:nvCxnSpPr>
        <p:spPr>
          <a:xfrm>
            <a:off x="4045973" y="1597510"/>
            <a:ext cx="1" cy="1128251"/>
          </a:xfrm>
          <a:prstGeom prst="straightConnector1">
            <a:avLst/>
          </a:prstGeom>
          <a:ln w="161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09DF63-0908-4A73-90B4-703106649002}"/>
              </a:ext>
            </a:extLst>
          </p:cNvPr>
          <p:cNvCxnSpPr>
            <a:cxnSpLocks/>
          </p:cNvCxnSpPr>
          <p:nvPr/>
        </p:nvCxnSpPr>
        <p:spPr>
          <a:xfrm>
            <a:off x="4998471" y="1597509"/>
            <a:ext cx="1" cy="1128251"/>
          </a:xfrm>
          <a:prstGeom prst="straightConnector1">
            <a:avLst/>
          </a:prstGeom>
          <a:ln w="161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9C1ABB3-7E86-4F20-AAE4-BAD6F81AFD7A}"/>
              </a:ext>
            </a:extLst>
          </p:cNvPr>
          <p:cNvSpPr txBox="1"/>
          <p:nvPr/>
        </p:nvSpPr>
        <p:spPr>
          <a:xfrm>
            <a:off x="2594468" y="2086876"/>
            <a:ext cx="42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738B3-F6A3-4C85-99A6-6300B533F876}"/>
              </a:ext>
            </a:extLst>
          </p:cNvPr>
          <p:cNvSpPr txBox="1"/>
          <p:nvPr/>
        </p:nvSpPr>
        <p:spPr>
          <a:xfrm>
            <a:off x="3507647" y="2079429"/>
            <a:ext cx="42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5C6153-E1D6-4572-8EAF-7CD6C2A06629}"/>
              </a:ext>
            </a:extLst>
          </p:cNvPr>
          <p:cNvSpPr txBox="1"/>
          <p:nvPr/>
        </p:nvSpPr>
        <p:spPr>
          <a:xfrm>
            <a:off x="4445395" y="2067372"/>
            <a:ext cx="42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ABCE0E-A074-47DD-84C2-6D546E89046B}"/>
              </a:ext>
            </a:extLst>
          </p:cNvPr>
          <p:cNvCxnSpPr>
            <a:cxnSpLocks/>
          </p:cNvCxnSpPr>
          <p:nvPr/>
        </p:nvCxnSpPr>
        <p:spPr>
          <a:xfrm>
            <a:off x="5950972" y="3879397"/>
            <a:ext cx="808704" cy="1"/>
          </a:xfrm>
          <a:prstGeom prst="straightConnector1">
            <a:avLst/>
          </a:prstGeom>
          <a:ln w="161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3D9684-F912-415B-82FD-A5858A045854}"/>
              </a:ext>
            </a:extLst>
          </p:cNvPr>
          <p:cNvSpPr txBox="1"/>
          <p:nvPr/>
        </p:nvSpPr>
        <p:spPr>
          <a:xfrm>
            <a:off x="6833418" y="3330076"/>
            <a:ext cx="4702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7175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Positive 	= good biscuit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7175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Negative 	= bad biscuit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80CA3D-4A25-42CE-B068-7FB1B741C5C6}"/>
              </a:ext>
            </a:extLst>
          </p:cNvPr>
          <p:cNvSpPr txBox="1"/>
          <p:nvPr/>
        </p:nvSpPr>
        <p:spPr>
          <a:xfrm>
            <a:off x="194957" y="2713703"/>
            <a:ext cx="186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7175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x kg flour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31B0E-BE0B-461E-990B-2936F2CD17EA}"/>
              </a:ext>
            </a:extLst>
          </p:cNvPr>
          <p:cNvSpPr txBox="1"/>
          <p:nvPr/>
        </p:nvSpPr>
        <p:spPr>
          <a:xfrm>
            <a:off x="194957" y="4520551"/>
            <a:ext cx="186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7175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y kg sugar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137425-4718-4AFF-93D2-2FE8D20DD4B3}"/>
              </a:ext>
            </a:extLst>
          </p:cNvPr>
          <p:cNvSpPr/>
          <p:nvPr/>
        </p:nvSpPr>
        <p:spPr>
          <a:xfrm>
            <a:off x="7652009" y="4715071"/>
            <a:ext cx="3957432" cy="191727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Problem: how do we </a:t>
            </a:r>
            <a:r>
              <a:rPr lang="en-GB" sz="2800" dirty="0">
                <a:solidFill>
                  <a:prstClr val="white"/>
                </a:solidFill>
                <a:latin typeface="Segoe UI"/>
              </a:rPr>
              <a:t>choose </a:t>
            </a:r>
            <a:r>
              <a:rPr lang="en-GB" sz="2800" dirty="0" err="1">
                <a:solidFill>
                  <a:prstClr val="white"/>
                </a:solidFill>
                <a:latin typeface="Segoe UI"/>
              </a:rPr>
              <a:t>a,b,c</a:t>
            </a:r>
            <a:r>
              <a:rPr lang="en-GB" sz="2800" dirty="0">
                <a:solidFill>
                  <a:prstClr val="white"/>
                </a:solidFill>
                <a:latin typeface="Segoe UI"/>
              </a:rPr>
              <a:t>, so that the line separates the clusters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2144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A707-E241-4821-BE97-118A4BC6E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1" y="233393"/>
            <a:ext cx="10275889" cy="1400530"/>
          </a:xfrm>
        </p:spPr>
        <p:txBody>
          <a:bodyPr/>
          <a:lstStyle/>
          <a:p>
            <a:pPr algn="ctr"/>
            <a:r>
              <a:rPr lang="en-GB" dirty="0"/>
              <a:t>How do we choose </a:t>
            </a:r>
            <a:r>
              <a:rPr lang="en-GB" dirty="0" err="1"/>
              <a:t>a,b,c</a:t>
            </a:r>
            <a:r>
              <a:rPr lang="en-GB" dirty="0"/>
              <a:t>?</a:t>
            </a:r>
            <a:br>
              <a:rPr lang="en-GB" dirty="0"/>
            </a:br>
            <a:r>
              <a:rPr lang="en-GB" dirty="0"/>
              <a:t>This is called “learning” or “training”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7EC6A-1BD9-42AB-BFBD-902A9BDCD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7" t="8340" r="16917" b="14103"/>
          <a:stretch/>
        </p:blipFill>
        <p:spPr>
          <a:xfrm>
            <a:off x="982345" y="2192402"/>
            <a:ext cx="4263873" cy="415166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A9D6D3-AB42-4204-8DB2-311DA4D36BC3}"/>
              </a:ext>
            </a:extLst>
          </p:cNvPr>
          <p:cNvCxnSpPr/>
          <p:nvPr/>
        </p:nvCxnSpPr>
        <p:spPr>
          <a:xfrm>
            <a:off x="812737" y="6447313"/>
            <a:ext cx="59346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61CBA2-A524-414C-A688-DE47BABA07E4}"/>
              </a:ext>
            </a:extLst>
          </p:cNvPr>
          <p:cNvCxnSpPr>
            <a:cxnSpLocks/>
          </p:cNvCxnSpPr>
          <p:nvPr/>
        </p:nvCxnSpPr>
        <p:spPr>
          <a:xfrm flipV="1">
            <a:off x="812737" y="2126037"/>
            <a:ext cx="0" cy="43212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56BB8B-9B8E-49B1-AEAD-0393A8C08EF3}"/>
              </a:ext>
            </a:extLst>
          </p:cNvPr>
          <p:cNvCxnSpPr>
            <a:cxnSpLocks/>
          </p:cNvCxnSpPr>
          <p:nvPr/>
        </p:nvCxnSpPr>
        <p:spPr>
          <a:xfrm flipH="1">
            <a:off x="542351" y="3136301"/>
            <a:ext cx="5995221" cy="1672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20D83F6-A1FA-4D46-A15D-096E93B65C77}"/>
              </a:ext>
            </a:extLst>
          </p:cNvPr>
          <p:cNvSpPr/>
          <p:nvPr/>
        </p:nvSpPr>
        <p:spPr>
          <a:xfrm>
            <a:off x="112711" y="1746439"/>
            <a:ext cx="2627134" cy="1220250"/>
          </a:xfrm>
          <a:prstGeom prst="wedgeRoundRectCallout">
            <a:avLst>
              <a:gd name="adj1" fmla="val 23673"/>
              <a:gd name="adj2" fmla="val 129513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These ones are wrongly predicted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F149022D-757F-45D1-8F23-5780B4C27E92}"/>
              </a:ext>
            </a:extLst>
          </p:cNvPr>
          <p:cNvSpPr/>
          <p:nvPr/>
        </p:nvSpPr>
        <p:spPr>
          <a:xfrm>
            <a:off x="3347539" y="4809009"/>
            <a:ext cx="2627134" cy="1220250"/>
          </a:xfrm>
          <a:prstGeom prst="wedgeRoundRectCallout">
            <a:avLst>
              <a:gd name="adj1" fmla="val -24887"/>
              <a:gd name="adj2" fmla="val -100732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These ones are wrongly predicted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0CCDD6-70A6-480E-8558-D4BFC1345AEE}"/>
              </a:ext>
            </a:extLst>
          </p:cNvPr>
          <p:cNvSpPr txBox="1"/>
          <p:nvPr/>
        </p:nvSpPr>
        <p:spPr>
          <a:xfrm>
            <a:off x="6685229" y="1873190"/>
            <a:ext cx="5299063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Pick initial random values for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a,b,c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Pick a mis-predicted biscuit from the training set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Adjust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a,b,c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 to “tug the line towards it”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Repeat from (2)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“Tug” is called “backpropagation”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D56418C-5307-4F1B-AA39-9BCFE7602BA2}"/>
              </a:ext>
            </a:extLst>
          </p:cNvPr>
          <p:cNvSpPr/>
          <p:nvPr/>
        </p:nvSpPr>
        <p:spPr>
          <a:xfrm rot="4144056">
            <a:off x="5737397" y="3706435"/>
            <a:ext cx="836612" cy="3746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E89595F-8C58-4FC8-A91F-3781249234B4}"/>
              </a:ext>
            </a:extLst>
          </p:cNvPr>
          <p:cNvSpPr/>
          <p:nvPr/>
        </p:nvSpPr>
        <p:spPr>
          <a:xfrm rot="15120949">
            <a:off x="1019024" y="3787254"/>
            <a:ext cx="836612" cy="3746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7712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982B6-52D2-3F00-9D49-CF36F5C05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https://playground.tensorflow.org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E6952-F618-C055-9850-86346F3F4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try https://tm.gen-ai.fi</a:t>
            </a:r>
          </a:p>
        </p:txBody>
      </p:sp>
    </p:spTree>
    <p:extLst>
      <p:ext uri="{BB962C8B-B14F-4D97-AF65-F5344CB8AC3E}">
        <p14:creationId xmlns:p14="http://schemas.microsoft.com/office/powerpoint/2010/main" val="3339634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1FB2D-F542-4E81-9C27-BED6F53F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21" y="197920"/>
            <a:ext cx="10515600" cy="1325563"/>
          </a:xfrm>
        </p:spPr>
        <p:txBody>
          <a:bodyPr/>
          <a:lstStyle/>
          <a:p>
            <a:r>
              <a:rPr lang="en-GB" sz="4000" dirty="0"/>
              <a:t>In practice: SCALE </a:t>
            </a:r>
            <a:r>
              <a:rPr lang="en-GB" sz="4000" dirty="0" err="1"/>
              <a:t>SCALE</a:t>
            </a:r>
            <a:r>
              <a:rPr lang="en-GB" sz="4000" dirty="0"/>
              <a:t> </a:t>
            </a:r>
            <a:r>
              <a:rPr lang="en-GB" sz="4000" dirty="0" err="1"/>
              <a:t>SCALE</a:t>
            </a:r>
            <a:r>
              <a:rPr lang="en-GB" sz="4000" dirty="0"/>
              <a:t> </a:t>
            </a:r>
            <a:r>
              <a:rPr lang="en-GB" sz="4000" dirty="0" err="1"/>
              <a:t>SCALE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6636A-B9E9-4485-B0C6-CED54B9BA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07" y="1162637"/>
            <a:ext cx="8860437" cy="5575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err="1"/>
              <a:t>ChatGPT</a:t>
            </a:r>
            <a:r>
              <a:rPr lang="en-GB" sz="2800" dirty="0"/>
              <a:t> uses </a:t>
            </a:r>
          </a:p>
          <a:p>
            <a:r>
              <a:rPr lang="en-GB" sz="2800" dirty="0"/>
              <a:t>Around 1 trillion weights (!!!!!)</a:t>
            </a:r>
          </a:p>
          <a:p>
            <a:r>
              <a:rPr lang="en-GB" sz="2800" dirty="0"/>
              <a:t>A very deep stack of neurons</a:t>
            </a:r>
          </a:p>
          <a:p>
            <a:r>
              <a:rPr lang="en-GB" sz="2800" dirty="0"/>
              <a:t>Feedback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800" dirty="0"/>
              <a:t>AI is everywhere now.</a:t>
            </a:r>
          </a:p>
          <a:p>
            <a:pPr marL="0" indent="0">
              <a:buNone/>
            </a:pPr>
            <a:r>
              <a:rPr lang="en-GB" sz="2800" dirty="0"/>
              <a:t>But it is still the same</a:t>
            </a:r>
            <a:br>
              <a:rPr lang="en-GB" sz="2800" dirty="0"/>
            </a:br>
            <a:r>
              <a:rPr lang="en-GB" sz="2800" dirty="0"/>
              <a:t>basic idea as the</a:t>
            </a:r>
            <a:br>
              <a:rPr lang="en-GB" sz="2800" dirty="0"/>
            </a:br>
            <a:r>
              <a:rPr lang="en-GB" sz="2800" dirty="0"/>
              <a:t>biscuit predictor</a:t>
            </a:r>
          </a:p>
          <a:p>
            <a:endParaRPr lang="en-GB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BDACBE-B2A9-D40C-8A54-24B14AF50F3B}"/>
              </a:ext>
            </a:extLst>
          </p:cNvPr>
          <p:cNvSpPr/>
          <p:nvPr/>
        </p:nvSpPr>
        <p:spPr>
          <a:xfrm>
            <a:off x="6119925" y="3374860"/>
            <a:ext cx="3230380" cy="2211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Huge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stack of neurons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9C123A89-4619-FA6E-445C-E7DFC9DE1280}"/>
              </a:ext>
            </a:extLst>
          </p:cNvPr>
          <p:cNvCxnSpPr>
            <a:cxnSpLocks/>
            <a:stCxn id="5" idx="3"/>
            <a:endCxn id="5" idx="1"/>
          </p:cNvCxnSpPr>
          <p:nvPr/>
        </p:nvCxnSpPr>
        <p:spPr>
          <a:xfrm flipH="1">
            <a:off x="6119925" y="4480385"/>
            <a:ext cx="3230380" cy="12700"/>
          </a:xfrm>
          <a:prstGeom prst="bentConnector5">
            <a:avLst>
              <a:gd name="adj1" fmla="val -32831"/>
              <a:gd name="adj2" fmla="val 10504921"/>
              <a:gd name="adj3" fmla="val 133295"/>
            </a:avLst>
          </a:prstGeom>
          <a:ln w="184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Down 18">
            <a:extLst>
              <a:ext uri="{FF2B5EF4-FFF2-40B4-BE49-F238E27FC236}">
                <a16:creationId xmlns:a16="http://schemas.microsoft.com/office/drawing/2014/main" id="{4C65A150-CA57-CF65-7DC1-EC4FCD032B00}"/>
              </a:ext>
            </a:extLst>
          </p:cNvPr>
          <p:cNvSpPr/>
          <p:nvPr/>
        </p:nvSpPr>
        <p:spPr>
          <a:xfrm>
            <a:off x="7146751" y="2445471"/>
            <a:ext cx="951875" cy="77199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2FFE88-DAC4-6F9E-9B71-B4D912E3B410}"/>
              </a:ext>
            </a:extLst>
          </p:cNvPr>
          <p:cNvSpPr txBox="1"/>
          <p:nvPr/>
        </p:nvSpPr>
        <p:spPr>
          <a:xfrm>
            <a:off x="6800785" y="1845284"/>
            <a:ext cx="337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10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12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 weights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EEEC59A-B8D2-D8A8-3605-C57665D55427}"/>
              </a:ext>
            </a:extLst>
          </p:cNvPr>
          <p:cNvSpPr/>
          <p:nvPr/>
        </p:nvSpPr>
        <p:spPr>
          <a:xfrm>
            <a:off x="3286784" y="3327625"/>
            <a:ext cx="2833141" cy="749529"/>
          </a:xfrm>
          <a:prstGeom prst="rightArrow">
            <a:avLst/>
          </a:prstGeom>
          <a:solidFill>
            <a:srgbClr val="A92E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Prompt (your question)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53457DC-B391-B0AE-6EDE-B9C99ABEB53D}"/>
              </a:ext>
            </a:extLst>
          </p:cNvPr>
          <p:cNvSpPr/>
          <p:nvPr/>
        </p:nvSpPr>
        <p:spPr>
          <a:xfrm>
            <a:off x="9488213" y="3221323"/>
            <a:ext cx="2566851" cy="1241435"/>
          </a:xfrm>
          <a:prstGeom prst="rightArrow">
            <a:avLst/>
          </a:prstGeom>
          <a:solidFill>
            <a:srgbClr val="A92E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65" dirty="0">
                <a:solidFill>
                  <a:prstClr val="white"/>
                </a:solidFill>
                <a:latin typeface="Segoe UI"/>
              </a:rPr>
              <a:t>Guessing o</a:t>
            </a:r>
            <a:r>
              <a:rPr kumimoji="0" lang="en-GB" sz="176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utput</a:t>
            </a:r>
            <a:r>
              <a:rPr kumimoji="0" lang="en-GB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word by word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67523D-8B20-8046-0547-91AC6C745E3D}"/>
              </a:ext>
            </a:extLst>
          </p:cNvPr>
          <p:cNvSpPr txBox="1"/>
          <p:nvPr/>
        </p:nvSpPr>
        <p:spPr>
          <a:xfrm>
            <a:off x="5403085" y="5907710"/>
            <a:ext cx="488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what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ChatGPT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 has said so far</a:t>
            </a: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5478518C-0055-D052-E08F-D8A95CED8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572" y="1385217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763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130" y="247523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From AND </a:t>
            </a:r>
            <a:r>
              <a:rPr lang="en-GB" dirty="0" err="1"/>
              <a:t>and</a:t>
            </a:r>
            <a:r>
              <a:rPr lang="en-GB" dirty="0"/>
              <a:t> OR to ChatGPT</a:t>
            </a:r>
            <a:endParaRPr lang="en-GB" i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41" y="1270440"/>
            <a:ext cx="2149450" cy="263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91544" y="4869160"/>
            <a:ext cx="8229600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 </a:t>
            </a:r>
            <a:endParaRPr lang="en-GB" sz="1500" dirty="0"/>
          </a:p>
          <a:p>
            <a:r>
              <a:rPr lang="en-GB" dirty="0"/>
              <a:t>   </a:t>
            </a:r>
          </a:p>
          <a:p>
            <a:r>
              <a:rPr lang="en-GB" dirty="0"/>
              <a:t> </a:t>
            </a:r>
            <a:endParaRPr lang="en-GB" i="1" dirty="0"/>
          </a:p>
        </p:txBody>
      </p:sp>
      <p:pic>
        <p:nvPicPr>
          <p:cNvPr id="16386" name="Picture 2" descr="http://upload.wikimedia.org/wikipedia/en/e/e1/Mary_Everest_Boo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51" y="1306862"/>
            <a:ext cx="1948918" cy="25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eoffrey Hinton at UB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69" y="4125238"/>
            <a:ext cx="2121093" cy="267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30235" y="1386566"/>
            <a:ext cx="37962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Mary Everest Boole</a:t>
            </a:r>
          </a:p>
          <a:p>
            <a:r>
              <a:rPr lang="en-GB" sz="2000" dirty="0"/>
              <a:t>  niece of Sir George Everest</a:t>
            </a:r>
          </a:p>
          <a:p>
            <a:endParaRPr lang="en-GB" sz="2000" dirty="0"/>
          </a:p>
          <a:p>
            <a:r>
              <a:rPr lang="en-GB" sz="2000" b="1" dirty="0"/>
              <a:t>Author</a:t>
            </a:r>
          </a:p>
          <a:p>
            <a:r>
              <a:rPr lang="en-GB" sz="2000" dirty="0"/>
              <a:t> Philosophy of Fun of Algebra</a:t>
            </a:r>
          </a:p>
          <a:p>
            <a:r>
              <a:rPr lang="en-GB" sz="2000" dirty="0"/>
              <a:t> Logic Taught by Love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4550" y="4173583"/>
            <a:ext cx="42418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Geoffrey Everest Hinton FRS</a:t>
            </a:r>
          </a:p>
          <a:p>
            <a:r>
              <a:rPr lang="en-GB" sz="2000" dirty="0"/>
              <a:t>  great-great-grandson</a:t>
            </a:r>
          </a:p>
          <a:p>
            <a:r>
              <a:rPr lang="en-GB" sz="2000" dirty="0"/>
              <a:t>  b 1947 </a:t>
            </a:r>
          </a:p>
          <a:p>
            <a:endParaRPr lang="en-GB" sz="2000" dirty="0"/>
          </a:p>
          <a:p>
            <a:r>
              <a:rPr lang="en-GB" sz="2000" b="1" dirty="0"/>
              <a:t>Educated at Cambridge</a:t>
            </a:r>
            <a:br>
              <a:rPr lang="en-GB" sz="2000" b="1" dirty="0"/>
            </a:br>
            <a:r>
              <a:rPr lang="en-GB" sz="2000" b="1" dirty="0"/>
              <a:t>    and Edinburgh</a:t>
            </a:r>
          </a:p>
          <a:p>
            <a:endParaRPr lang="en-GB" sz="2000" dirty="0"/>
          </a:p>
          <a:p>
            <a:r>
              <a:rPr lang="en-GB" sz="2000" b="1" dirty="0"/>
              <a:t>2024 Nobel prize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0856" y="4684198"/>
            <a:ext cx="21210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 daughters</a:t>
            </a:r>
          </a:p>
          <a:p>
            <a:r>
              <a:rPr lang="en-GB" b="1" dirty="0"/>
              <a:t>(mathematician,</a:t>
            </a:r>
          </a:p>
          <a:p>
            <a:r>
              <a:rPr lang="en-GB" b="1" dirty="0"/>
              <a:t>chemist, novelist)</a:t>
            </a:r>
          </a:p>
          <a:p>
            <a:r>
              <a:rPr lang="en-GB" b="1" dirty="0"/>
              <a:t>  </a:t>
            </a:r>
          </a:p>
          <a:p>
            <a:r>
              <a:rPr lang="en-GB" dirty="0"/>
              <a:t>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0580" y="2564904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married</a:t>
            </a:r>
          </a:p>
          <a:p>
            <a:r>
              <a:rPr lang="en-GB" dirty="0"/>
              <a:t>   </a:t>
            </a:r>
          </a:p>
        </p:txBody>
      </p:sp>
      <p:cxnSp>
        <p:nvCxnSpPr>
          <p:cNvPr id="7" name="Straight Arrow Connector 6"/>
          <p:cNvCxnSpPr>
            <a:cxnSpLocks/>
            <a:stCxn id="16" idx="2"/>
          </p:cNvCxnSpPr>
          <p:nvPr/>
        </p:nvCxnSpPr>
        <p:spPr>
          <a:xfrm flipH="1">
            <a:off x="3566160" y="3211235"/>
            <a:ext cx="1082770" cy="1472963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56702" y="5157192"/>
            <a:ext cx="82175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97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D6B7-AB73-4CD9-A2EF-D30A57F7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Opportunities and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678EE-DB3F-4E1C-80BF-0757E65D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354"/>
            <a:ext cx="10515600" cy="5175045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AI is not just a fad.  It offers </a:t>
            </a:r>
            <a:r>
              <a:rPr lang="en-GB" sz="2800" b="1" dirty="0"/>
              <a:t>qualitatively new</a:t>
            </a:r>
            <a:r>
              <a:rPr lang="en-GB" sz="2800" dirty="0"/>
              <a:t> </a:t>
            </a:r>
            <a:r>
              <a:rPr lang="en-GB" sz="2800" b="1" dirty="0"/>
              <a:t>opportunities</a:t>
            </a:r>
          </a:p>
          <a:p>
            <a:pPr lvl="1"/>
            <a:r>
              <a:rPr lang="en-GB" sz="2600" dirty="0"/>
              <a:t>Automate meaningless toil (X-ray scans, driving...)</a:t>
            </a:r>
          </a:p>
          <a:p>
            <a:pPr lvl="1"/>
            <a:r>
              <a:rPr lang="en-GB" sz="2600" dirty="0"/>
              <a:t>Accelerate progress in science (protein folding...)</a:t>
            </a:r>
          </a:p>
          <a:p>
            <a:pPr lvl="1"/>
            <a:r>
              <a:rPr lang="en-GB" sz="2600" dirty="0"/>
              <a:t>Personalised learning</a:t>
            </a:r>
          </a:p>
          <a:p>
            <a:pPr lvl="1"/>
            <a:r>
              <a:rPr lang="en-GB" sz="2600" dirty="0"/>
              <a:t>Amplifying human creativity and “reach”</a:t>
            </a:r>
          </a:p>
          <a:p>
            <a:r>
              <a:rPr lang="en-GB" sz="2800" dirty="0"/>
              <a:t>But it comes with </a:t>
            </a:r>
            <a:r>
              <a:rPr lang="en-GB" sz="2800" b="1" dirty="0"/>
              <a:t>qualitatively new risks</a:t>
            </a:r>
            <a:r>
              <a:rPr lang="en-GB" sz="2800" dirty="0"/>
              <a:t>, such as</a:t>
            </a:r>
            <a:endParaRPr lang="en-GB" sz="2800" b="1" dirty="0"/>
          </a:p>
          <a:p>
            <a:pPr lvl="1"/>
            <a:r>
              <a:rPr lang="en-GB" sz="2600" dirty="0"/>
              <a:t>Deepfakes – it’s hard to know what is true any more</a:t>
            </a:r>
          </a:p>
          <a:p>
            <a:pPr lvl="1"/>
            <a:r>
              <a:rPr lang="en-GB" sz="2600" dirty="0"/>
              <a:t>Effect on jobs and what it means to be human</a:t>
            </a:r>
          </a:p>
          <a:p>
            <a:r>
              <a:rPr lang="en-GB" sz="2800" dirty="0"/>
              <a:t>So we need </a:t>
            </a:r>
            <a:r>
              <a:rPr lang="en-GB" sz="2800" b="1" dirty="0"/>
              <a:t>good judgement</a:t>
            </a:r>
            <a:r>
              <a:rPr lang="en-GB" sz="2800" dirty="0"/>
              <a:t>, and judgement is rooted in </a:t>
            </a:r>
            <a:r>
              <a:rPr lang="en-GB" sz="2800" dirty="0">
                <a:solidFill>
                  <a:srgbClr val="FFC000"/>
                </a:solidFill>
              </a:rPr>
              <a:t>(elementary) </a:t>
            </a:r>
            <a:r>
              <a:rPr lang="en-GB" sz="2800" b="1" dirty="0">
                <a:solidFill>
                  <a:srgbClr val="FFC000"/>
                </a:solidFill>
              </a:rPr>
              <a:t>understanding</a:t>
            </a:r>
            <a:r>
              <a:rPr lang="en-GB" sz="2800" dirty="0"/>
              <a:t>.</a:t>
            </a:r>
          </a:p>
          <a:p>
            <a:pPr lvl="1"/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10860165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FAB3E-F4F7-6F17-1874-0B483107B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FFDD-05E2-9B85-971E-3149AB063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could possibly </a:t>
            </a:r>
            <a:r>
              <a:rPr lang="en-GB"/>
              <a:t>go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DEC1C-6D39-3376-DE9E-67DD96F2F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355"/>
            <a:ext cx="10515600" cy="4849608"/>
          </a:xfrm>
        </p:spPr>
        <p:txBody>
          <a:bodyPr>
            <a:normAutofit/>
          </a:bodyPr>
          <a:lstStyle/>
          <a:p>
            <a:r>
              <a:rPr lang="en-GB" sz="2800" dirty="0"/>
              <a:t>Unrepresentative (or biased) training data:</a:t>
            </a:r>
            <a:br>
              <a:rPr lang="en-GB" sz="2800" dirty="0"/>
            </a:br>
            <a:r>
              <a:rPr lang="en-GB" sz="2800" dirty="0"/>
              <a:t>so-called “hallucinations”</a:t>
            </a:r>
          </a:p>
        </p:txBody>
      </p:sp>
    </p:spTree>
    <p:extLst>
      <p:ext uri="{BB962C8B-B14F-4D97-AF65-F5344CB8AC3E}">
        <p14:creationId xmlns:p14="http://schemas.microsoft.com/office/powerpoint/2010/main" val="37375157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245FD-88E8-4E3B-9FC1-FBC317D4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Unrepresentative training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942F8-D11B-4280-927A-F84175612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7" t="8340" r="16917" b="14103"/>
          <a:stretch/>
        </p:blipFill>
        <p:spPr>
          <a:xfrm>
            <a:off x="948814" y="1983656"/>
            <a:ext cx="4263873" cy="415166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CAC4040-67D3-4FDE-A353-4E00C3E07F1A}"/>
              </a:ext>
            </a:extLst>
          </p:cNvPr>
          <p:cNvSpPr/>
          <p:nvPr/>
        </p:nvSpPr>
        <p:spPr>
          <a:xfrm>
            <a:off x="3384755" y="4387645"/>
            <a:ext cx="1600200" cy="1201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C67D74-C419-439A-844D-C5CF77676C07}"/>
              </a:ext>
            </a:extLst>
          </p:cNvPr>
          <p:cNvSpPr/>
          <p:nvPr/>
        </p:nvSpPr>
        <p:spPr>
          <a:xfrm>
            <a:off x="1273278" y="2335161"/>
            <a:ext cx="1600200" cy="1201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2DE3205-C519-4314-95B2-11EA5A74E2BA}"/>
              </a:ext>
            </a:extLst>
          </p:cNvPr>
          <p:cNvSpPr/>
          <p:nvPr/>
        </p:nvSpPr>
        <p:spPr>
          <a:xfrm>
            <a:off x="5644253" y="2491243"/>
            <a:ext cx="3263773" cy="1660427"/>
          </a:xfrm>
          <a:prstGeom prst="wedgeRoundRectCallout">
            <a:avLst>
              <a:gd name="adj1" fmla="val -71657"/>
              <a:gd name="adj2" fmla="val 77802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 learn NOTHING about what happens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E959F-E1E0-0228-BAAF-A4ACBC2EE2A0}"/>
              </a:ext>
            </a:extLst>
          </p:cNvPr>
          <p:cNvSpPr txBox="1"/>
          <p:nvPr/>
        </p:nvSpPr>
        <p:spPr>
          <a:xfrm>
            <a:off x="6096000" y="4811843"/>
            <a:ext cx="5461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Real life example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Face recognition systems that have been trained only on white faces work really badly when recognising black faces</a:t>
            </a:r>
          </a:p>
        </p:txBody>
      </p:sp>
    </p:spTree>
    <p:extLst>
      <p:ext uri="{BB962C8B-B14F-4D97-AF65-F5344CB8AC3E}">
        <p14:creationId xmlns:p14="http://schemas.microsoft.com/office/powerpoint/2010/main" val="27226655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64509-4286-969A-95F0-7A6B525D4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F166F-6976-F1F2-3A21-1D0C855D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could possibly go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8E782-ACCE-0BFF-27D8-23AF923BB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355"/>
            <a:ext cx="10515600" cy="4849608"/>
          </a:xfrm>
        </p:spPr>
        <p:txBody>
          <a:bodyPr>
            <a:normAutofit/>
          </a:bodyPr>
          <a:lstStyle/>
          <a:p>
            <a:r>
              <a:rPr lang="en-GB" sz="2800" dirty="0"/>
              <a:t>Unrepresentative (or biased) training data:</a:t>
            </a:r>
            <a:br>
              <a:rPr lang="en-GB" sz="2800" dirty="0"/>
            </a:br>
            <a:r>
              <a:rPr lang="en-GB" sz="2800" dirty="0"/>
              <a:t>so-called “hallucinations”</a:t>
            </a:r>
          </a:p>
          <a:p>
            <a:r>
              <a:rPr lang="en-GB" sz="2800" dirty="0"/>
              <a:t>“Emergent behaviour” is poorly understood (e.g. when GPT3 hit 1.3billion parameters, it was suddenly able to do arithmetic accurately)</a:t>
            </a:r>
          </a:p>
        </p:txBody>
      </p:sp>
    </p:spTree>
    <p:extLst>
      <p:ext uri="{BB962C8B-B14F-4D97-AF65-F5344CB8AC3E}">
        <p14:creationId xmlns:p14="http://schemas.microsoft.com/office/powerpoint/2010/main" val="32599130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7A1BD-E422-CB0F-F82B-664985262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018F-A794-3B79-7B31-09FC3A4CA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could possibly </a:t>
            </a:r>
            <a:r>
              <a:rPr lang="en-GB"/>
              <a:t>go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FC5D8-69AB-4EAB-B222-9CBAADC8E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355"/>
            <a:ext cx="10515600" cy="4849608"/>
          </a:xfrm>
        </p:spPr>
        <p:txBody>
          <a:bodyPr>
            <a:normAutofit/>
          </a:bodyPr>
          <a:lstStyle/>
          <a:p>
            <a:r>
              <a:rPr lang="en-GB" sz="2800" dirty="0"/>
              <a:t>Unrepresentative (or biased) training data:</a:t>
            </a:r>
            <a:br>
              <a:rPr lang="en-GB" sz="2800" dirty="0"/>
            </a:br>
            <a:r>
              <a:rPr lang="en-GB" sz="2800" dirty="0"/>
              <a:t>so-called “hallucinations”</a:t>
            </a:r>
          </a:p>
          <a:p>
            <a:r>
              <a:rPr lang="en-GB" sz="2800" dirty="0"/>
              <a:t>“Emergent behaviour” is poorly understood (e.g. when GPT3 hit 1.3billion parameters, it was suddenly able to do arithmetic accurately)</a:t>
            </a:r>
          </a:p>
          <a:p>
            <a:r>
              <a:rPr lang="en-GB" sz="2800" dirty="0"/>
              <a:t>“Model collapse”.  Big AI models have already consumed the entire internet.  Now they are consuming their own output!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9F54D-8FB8-6E16-BC41-797077AC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621" y="4781420"/>
            <a:ext cx="3865221" cy="1977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B5A26-9C84-6605-8163-0C82E5858644}"/>
              </a:ext>
            </a:extLst>
          </p:cNvPr>
          <p:cNvSpPr txBox="1"/>
          <p:nvPr/>
        </p:nvSpPr>
        <p:spPr>
          <a:xfrm>
            <a:off x="2187222" y="6144621"/>
            <a:ext cx="205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Ross Anderson 1957-2024</a:t>
            </a:r>
          </a:p>
        </p:txBody>
      </p:sp>
      <p:pic>
        <p:nvPicPr>
          <p:cNvPr id="10" name="Picture 9" descr="A person with glasses and a mustache holding his hands up&#10;&#10;Description automatically generated">
            <a:extLst>
              <a:ext uri="{FF2B5EF4-FFF2-40B4-BE49-F238E27FC236}">
                <a16:creationId xmlns:a16="http://schemas.microsoft.com/office/drawing/2014/main" id="{7903F4D8-A377-1302-4228-0A5D678FD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309" y="4912664"/>
            <a:ext cx="3453268" cy="184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42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14230-CE06-15D8-33BC-F314B5695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2A6680-D136-08E5-FF78-E43828B66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57488"/>
              </p:ext>
            </p:extLst>
          </p:nvPr>
        </p:nvGraphicFramePr>
        <p:xfrm>
          <a:off x="780374" y="158390"/>
          <a:ext cx="8723226" cy="6541220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1665072">
                  <a:extLst>
                    <a:ext uri="{9D8B030D-6E8A-4147-A177-3AD203B41FA5}">
                      <a16:colId xmlns:a16="http://schemas.microsoft.com/office/drawing/2014/main" val="1478179266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1351929550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4210801288"/>
                    </a:ext>
                  </a:extLst>
                </a:gridCol>
                <a:gridCol w="1656782">
                  <a:extLst>
                    <a:ext uri="{9D8B030D-6E8A-4147-A177-3AD203B41FA5}">
                      <a16:colId xmlns:a16="http://schemas.microsoft.com/office/drawing/2014/main" val="3602333563"/>
                    </a:ext>
                  </a:extLst>
                </a:gridCol>
                <a:gridCol w="2071228">
                  <a:extLst>
                    <a:ext uri="{9D8B030D-6E8A-4147-A177-3AD203B41FA5}">
                      <a16:colId xmlns:a16="http://schemas.microsoft.com/office/drawing/2014/main" val="3101258088"/>
                    </a:ext>
                  </a:extLst>
                </a:gridCol>
              </a:tblGrid>
              <a:tr h="584018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Envelopes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344044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Customer wants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38125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1338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09286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180705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4486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04404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0980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428552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6005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59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5282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A77FB-6AB7-DB61-1E85-D4882AA1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Bits with soul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0CF4E-C107-4F1F-3340-35B31CCED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EFD10DD-80CE-BB8B-022B-0F179566211A}"/>
              </a:ext>
            </a:extLst>
          </p:cNvPr>
          <p:cNvSpPr/>
          <p:nvPr/>
        </p:nvSpPr>
        <p:spPr>
          <a:xfrm>
            <a:off x="535577" y="863600"/>
            <a:ext cx="8825657" cy="100438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Bits, more bits, more and more bits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B4D27-69C3-8C25-CA2F-A51A88FC5D0A}"/>
              </a:ext>
            </a:extLst>
          </p:cNvPr>
          <p:cNvSpPr txBox="1"/>
          <p:nvPr/>
        </p:nvSpPr>
        <p:spPr>
          <a:xfrm>
            <a:off x="535577" y="1867989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47251-DA94-DE3F-7727-3F168E6D6040}"/>
              </a:ext>
            </a:extLst>
          </p:cNvPr>
          <p:cNvSpPr txBox="1"/>
          <p:nvPr/>
        </p:nvSpPr>
        <p:spPr>
          <a:xfrm>
            <a:off x="2116183" y="1867989"/>
            <a:ext cx="177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Computation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7D2FE-2E7E-783A-36B4-49109A52FC2C}"/>
              </a:ext>
            </a:extLst>
          </p:cNvPr>
          <p:cNvSpPr txBox="1"/>
          <p:nvPr/>
        </p:nvSpPr>
        <p:spPr>
          <a:xfrm>
            <a:off x="3835218" y="1867989"/>
            <a:ext cx="219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44F1B-B61E-47BE-FD33-0A8B29E04F0F}"/>
              </a:ext>
            </a:extLst>
          </p:cNvPr>
          <p:cNvSpPr txBox="1"/>
          <p:nvPr/>
        </p:nvSpPr>
        <p:spPr>
          <a:xfrm>
            <a:off x="5978796" y="1872064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Emergent behaviour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941010-F731-2FE3-ADA9-3D4EC193D7E5}"/>
              </a:ext>
            </a:extLst>
          </p:cNvPr>
          <p:cNvSpPr txBox="1"/>
          <p:nvPr/>
        </p:nvSpPr>
        <p:spPr>
          <a:xfrm>
            <a:off x="9361234" y="1125395"/>
            <a:ext cx="1580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Soul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600D5-3F9D-D219-59CC-A77C0A9CEAAD}"/>
              </a:ext>
            </a:extLst>
          </p:cNvPr>
          <p:cNvSpPr txBox="1"/>
          <p:nvPr/>
        </p:nvSpPr>
        <p:spPr>
          <a:xfrm>
            <a:off x="7559402" y="1873368"/>
            <a:ext cx="1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3755776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5946F-6764-75B1-67DE-62FA1EFF4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Bits with soul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4449B0-569F-570A-0ADC-B49E46B9F5EA}"/>
              </a:ext>
            </a:extLst>
          </p:cNvPr>
          <p:cNvSpPr txBox="1">
            <a:spLocks/>
          </p:cNvSpPr>
          <p:nvPr/>
        </p:nvSpPr>
        <p:spPr>
          <a:xfrm>
            <a:off x="537359" y="1394298"/>
            <a:ext cx="10584597" cy="4850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b="1" dirty="0"/>
              <a:t>Bits don’t have soul.  </a:t>
            </a:r>
          </a:p>
          <a:p>
            <a:pPr lvl="1"/>
            <a:r>
              <a:rPr lang="en-GB" sz="3000" dirty="0"/>
              <a:t>ChatGPT is (literally) just 1,000,000,000,000 numbers, and a </a:t>
            </a:r>
            <a:r>
              <a:rPr lang="en-GB" sz="3000" i="1" dirty="0"/>
              <a:t>lot</a:t>
            </a:r>
            <a:r>
              <a:rPr lang="en-GB" sz="3000" dirty="0"/>
              <a:t> of arithmetic</a:t>
            </a:r>
          </a:p>
          <a:p>
            <a:r>
              <a:rPr lang="en-GB" sz="3200" dirty="0"/>
              <a:t>But bits at scale are changing our world</a:t>
            </a:r>
          </a:p>
          <a:p>
            <a:pPr lvl="1"/>
            <a:r>
              <a:rPr lang="en-GB" sz="3000" dirty="0"/>
              <a:t>...in deep and fundamental ways</a:t>
            </a:r>
          </a:p>
          <a:p>
            <a:pPr lvl="1"/>
            <a:r>
              <a:rPr lang="en-GB" sz="3000" dirty="0"/>
              <a:t>...mostly for the better</a:t>
            </a:r>
          </a:p>
          <a:p>
            <a:pPr lvl="1"/>
            <a:r>
              <a:rPr lang="en-GB" sz="3000" dirty="0"/>
              <a:t>…that carry genuine risks</a:t>
            </a:r>
          </a:p>
          <a:p>
            <a:pPr lvl="1"/>
            <a:endParaRPr lang="en-GB" sz="3000" dirty="0"/>
          </a:p>
          <a:p>
            <a:endParaRPr lang="en-GB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A95712-DF6E-40DA-3E82-424A3DFC807A}"/>
              </a:ext>
            </a:extLst>
          </p:cNvPr>
          <p:cNvSpPr txBox="1"/>
          <p:nvPr/>
        </p:nvSpPr>
        <p:spPr>
          <a:xfrm>
            <a:off x="888459" y="6160851"/>
            <a:ext cx="1162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Dario Amodei, CEO </a:t>
            </a:r>
            <a:r>
              <a:rPr lang="en-GB" dirty="0" err="1"/>
              <a:t>Ahthropic</a:t>
            </a:r>
            <a:r>
              <a:rPr lang="en-GB" dirty="0"/>
              <a:t>   https://darioamodei.com/machines-of-loving-grace</a:t>
            </a:r>
          </a:p>
        </p:txBody>
      </p:sp>
    </p:spTree>
    <p:extLst>
      <p:ext uri="{BB962C8B-B14F-4D97-AF65-F5344CB8AC3E}">
        <p14:creationId xmlns:p14="http://schemas.microsoft.com/office/powerpoint/2010/main" val="39748994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90FEB-E9D3-E85A-2CDC-05B659C8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39FA-9D6F-C0F2-4003-F113AD32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Bits with soul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54E98F-B4C1-1A50-BFDA-AF425CA8F5FC}"/>
              </a:ext>
            </a:extLst>
          </p:cNvPr>
          <p:cNvSpPr txBox="1">
            <a:spLocks/>
          </p:cNvSpPr>
          <p:nvPr/>
        </p:nvSpPr>
        <p:spPr>
          <a:xfrm>
            <a:off x="543844" y="1374843"/>
            <a:ext cx="10584597" cy="50972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3200" dirty="0"/>
              <a:t>But </a:t>
            </a:r>
            <a:r>
              <a:rPr lang="en-GB" sz="3200" b="1" dirty="0"/>
              <a:t>we do have soul</a:t>
            </a:r>
          </a:p>
          <a:p>
            <a:r>
              <a:rPr lang="en-GB" sz="3200" dirty="0"/>
              <a:t>Bits at scale enormously amplify</a:t>
            </a:r>
          </a:p>
          <a:p>
            <a:pPr lvl="1"/>
            <a:r>
              <a:rPr lang="en-GB" sz="3000" dirty="0"/>
              <a:t>our creativity, </a:t>
            </a:r>
          </a:p>
          <a:p>
            <a:pPr lvl="1"/>
            <a:r>
              <a:rPr lang="en-GB" sz="3000" dirty="0"/>
              <a:t>our capability, </a:t>
            </a:r>
          </a:p>
          <a:p>
            <a:pPr lvl="1"/>
            <a:r>
              <a:rPr lang="en-GB" sz="3000" dirty="0"/>
              <a:t>our opportunities.</a:t>
            </a:r>
          </a:p>
          <a:p>
            <a:r>
              <a:rPr lang="en-GB" sz="3200" dirty="0"/>
              <a:t>They </a:t>
            </a:r>
            <a:r>
              <a:rPr lang="en-GB" sz="3200" b="1" dirty="0"/>
              <a:t>deeply affect </a:t>
            </a:r>
            <a:r>
              <a:rPr lang="en-GB" sz="3200" dirty="0"/>
              <a:t>our personal lives (jobs, communities, privacy...)</a:t>
            </a:r>
          </a:p>
          <a:p>
            <a:r>
              <a:rPr lang="en-GB" sz="3200" dirty="0"/>
              <a:t>They </a:t>
            </a:r>
            <a:r>
              <a:rPr lang="en-GB" sz="3200" b="1" dirty="0"/>
              <a:t>deeply affect </a:t>
            </a:r>
            <a:r>
              <a:rPr lang="en-GB" sz="3200" dirty="0"/>
              <a:t>our society (deepfakes, what is truth?, free speech, democracy...)</a:t>
            </a:r>
          </a:p>
          <a:p>
            <a:pPr lvl="1"/>
            <a:endParaRPr lang="en-GB" sz="30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785604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276F9-04CC-DD93-AB2B-F221556EC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10B255-ED63-9DAC-33E2-DF09199383AA}"/>
              </a:ext>
            </a:extLst>
          </p:cNvPr>
          <p:cNvSpPr txBox="1">
            <a:spLocks/>
          </p:cNvSpPr>
          <p:nvPr/>
        </p:nvSpPr>
        <p:spPr>
          <a:xfrm>
            <a:off x="543844" y="2892357"/>
            <a:ext cx="10584597" cy="3333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endParaRPr lang="en-GB" sz="3000" dirty="0"/>
          </a:p>
          <a:p>
            <a:endParaRPr lang="en-GB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3095FD-015F-0E19-E804-8720750670E1}"/>
              </a:ext>
            </a:extLst>
          </p:cNvPr>
          <p:cNvSpPr/>
          <p:nvPr/>
        </p:nvSpPr>
        <p:spPr>
          <a:xfrm>
            <a:off x="1587230" y="293696"/>
            <a:ext cx="7701449" cy="9255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Bits at scale affect our souls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C5A9D1-2CD8-7C5A-B14E-79B4CE94E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041"/>
            <a:ext cx="10515600" cy="4781036"/>
          </a:xfrm>
        </p:spPr>
        <p:txBody>
          <a:bodyPr>
            <a:normAutofit/>
          </a:bodyPr>
          <a:lstStyle/>
          <a:p>
            <a:r>
              <a:rPr lang="en-GB" sz="2800" dirty="0"/>
              <a:t>This needs </a:t>
            </a:r>
            <a:r>
              <a:rPr lang="en-GB" sz="2800" b="1" dirty="0"/>
              <a:t>all of us</a:t>
            </a:r>
            <a:r>
              <a:rPr lang="en-GB" sz="2800" dirty="0"/>
              <a:t>, engaged heart and soul</a:t>
            </a:r>
          </a:p>
          <a:p>
            <a:pPr lvl="1"/>
            <a:r>
              <a:rPr lang="en-GB" sz="2600" dirty="0"/>
              <a:t>Do not say “I’m not clever enough for this”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379819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327F6-B939-97D6-8380-54A0B766F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704BC6-9E3D-72C5-DF3F-5A730C48608F}"/>
              </a:ext>
            </a:extLst>
          </p:cNvPr>
          <p:cNvSpPr txBox="1">
            <a:spLocks/>
          </p:cNvSpPr>
          <p:nvPr/>
        </p:nvSpPr>
        <p:spPr>
          <a:xfrm>
            <a:off x="543844" y="2892357"/>
            <a:ext cx="10584597" cy="3333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endParaRPr lang="en-GB" sz="3000" dirty="0"/>
          </a:p>
          <a:p>
            <a:endParaRPr lang="en-GB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FC561A-CC94-389F-47E3-175FC38F7E1F}"/>
              </a:ext>
            </a:extLst>
          </p:cNvPr>
          <p:cNvSpPr/>
          <p:nvPr/>
        </p:nvSpPr>
        <p:spPr>
          <a:xfrm>
            <a:off x="1562100" y="357250"/>
            <a:ext cx="7701449" cy="8814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Bits at scale affect our souls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13C07-632C-A9A8-DD24-991F26796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041"/>
            <a:ext cx="10515600" cy="4781036"/>
          </a:xfrm>
        </p:spPr>
        <p:txBody>
          <a:bodyPr>
            <a:normAutofit/>
          </a:bodyPr>
          <a:lstStyle/>
          <a:p>
            <a:r>
              <a:rPr lang="en-GB" sz="2800" dirty="0"/>
              <a:t>Our children need a </a:t>
            </a:r>
            <a:r>
              <a:rPr lang="en-GB" sz="2800" b="1" dirty="0"/>
              <a:t>solid foundational understanding of the underlying principles</a:t>
            </a:r>
            <a:r>
              <a:rPr lang="en-GB" sz="2800" dirty="0"/>
              <a:t> of computer science, just as they do of maths and natural science, so that they can</a:t>
            </a:r>
          </a:p>
          <a:p>
            <a:pPr lvl="1"/>
            <a:r>
              <a:rPr lang="en-GB" sz="2600" dirty="0"/>
              <a:t>have </a:t>
            </a:r>
            <a:r>
              <a:rPr lang="en-GB" sz="2600" b="1" dirty="0">
                <a:solidFill>
                  <a:srgbClr val="FFCC00"/>
                </a:solidFill>
              </a:rPr>
              <a:t>agency</a:t>
            </a:r>
            <a:r>
              <a:rPr lang="en-GB" sz="2600" dirty="0"/>
              <a:t> in the digital world: </a:t>
            </a:r>
            <a:br>
              <a:rPr lang="en-GB" sz="2600" dirty="0"/>
            </a:br>
            <a:r>
              <a:rPr lang="en-GB" sz="2600" dirty="0"/>
              <a:t>masters of technology, not slaves</a:t>
            </a:r>
          </a:p>
          <a:p>
            <a:pPr lvl="1"/>
            <a:r>
              <a:rPr lang="en-GB" sz="2600" dirty="0"/>
              <a:t>have </a:t>
            </a:r>
            <a:r>
              <a:rPr lang="en-GB" sz="2600" b="1" dirty="0">
                <a:solidFill>
                  <a:srgbClr val="FFCC00"/>
                </a:solidFill>
              </a:rPr>
              <a:t>well-informed views </a:t>
            </a:r>
            <a:r>
              <a:rPr lang="en-GB" sz="2600" dirty="0"/>
              <a:t>about the </a:t>
            </a:r>
            <a:br>
              <a:rPr lang="en-GB" sz="2600" dirty="0"/>
            </a:br>
            <a:r>
              <a:rPr lang="en-GB" sz="2600" dirty="0"/>
              <a:t>opportunities and risks of technology</a:t>
            </a:r>
          </a:p>
          <a:p>
            <a:pPr lvl="1"/>
            <a:r>
              <a:rPr lang="en-GB" sz="2600" dirty="0"/>
              <a:t>have </a:t>
            </a:r>
            <a:r>
              <a:rPr lang="en-GB" sz="2600" b="1" dirty="0">
                <a:solidFill>
                  <a:srgbClr val="FFCC00"/>
                </a:solidFill>
              </a:rPr>
              <a:t>lots of fun</a:t>
            </a:r>
          </a:p>
          <a:p>
            <a:pPr lvl="1"/>
            <a:r>
              <a:rPr lang="en-GB" sz="2600" dirty="0"/>
              <a:t>get a </a:t>
            </a:r>
            <a:r>
              <a:rPr lang="en-GB" sz="2600" b="1" dirty="0">
                <a:solidFill>
                  <a:srgbClr val="FFCC00"/>
                </a:solidFill>
              </a:rPr>
              <a:t>great, well-paid job</a:t>
            </a:r>
          </a:p>
          <a:p>
            <a:pPr lvl="1"/>
            <a:r>
              <a:rPr lang="en-GB" sz="2600" dirty="0"/>
              <a:t>make the world a better place, </a:t>
            </a:r>
          </a:p>
          <a:p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2EF27-54F7-9711-5484-0910DC8A26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80" t="-11781" r="-11780" b="-11781"/>
          <a:stretch/>
        </p:blipFill>
        <p:spPr>
          <a:xfrm>
            <a:off x="8423927" y="4101885"/>
            <a:ext cx="3224229" cy="2123817"/>
          </a:xfrm>
          <a:prstGeom prst="rect">
            <a:avLst/>
          </a:prstGeom>
          <a:solidFill>
            <a:srgbClr val="FFFFFF"/>
          </a:solidFill>
          <a:ln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254000" dist="50800" dir="2700000" sx="101000" sy="101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8690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276" b="5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3030780" cy="1379621"/>
          </a:xfrm>
          <a:prstGeom prst="rect">
            <a:avLst/>
          </a:prstGeom>
          <a:solidFill>
            <a:srgbClr val="6C6C6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Engaged, curious</a:t>
            </a:r>
          </a:p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5407399"/>
            <a:ext cx="3030780" cy="1467853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Creative, playful</a:t>
            </a:r>
          </a:p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852331" y="0"/>
            <a:ext cx="3339669" cy="1379621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Empowered, informed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903377" y="5807242"/>
            <a:ext cx="2288623" cy="1050758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Employed</a:t>
            </a:r>
          </a:p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24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A0BE2-83E2-ED54-16A3-AD5C6DE97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8DFC96-774B-1C1F-31FF-EC2FC1E77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261344"/>
              </p:ext>
            </p:extLst>
          </p:nvPr>
        </p:nvGraphicFramePr>
        <p:xfrm>
          <a:off x="780374" y="158390"/>
          <a:ext cx="8723226" cy="6541220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1665072">
                  <a:extLst>
                    <a:ext uri="{9D8B030D-6E8A-4147-A177-3AD203B41FA5}">
                      <a16:colId xmlns:a16="http://schemas.microsoft.com/office/drawing/2014/main" val="1478179266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1351929550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4210801288"/>
                    </a:ext>
                  </a:extLst>
                </a:gridCol>
                <a:gridCol w="1656782">
                  <a:extLst>
                    <a:ext uri="{9D8B030D-6E8A-4147-A177-3AD203B41FA5}">
                      <a16:colId xmlns:a16="http://schemas.microsoft.com/office/drawing/2014/main" val="3602333563"/>
                    </a:ext>
                  </a:extLst>
                </a:gridCol>
                <a:gridCol w="2071228">
                  <a:extLst>
                    <a:ext uri="{9D8B030D-6E8A-4147-A177-3AD203B41FA5}">
                      <a16:colId xmlns:a16="http://schemas.microsoft.com/office/drawing/2014/main" val="3101258088"/>
                    </a:ext>
                  </a:extLst>
                </a:gridCol>
              </a:tblGrid>
              <a:tr h="584018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Envelopes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344044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Customer wants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38125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ym typeface="Wingdings" panose="05000000000000000000" pitchFamily="2" charset="2"/>
                        </a:rPr>
                        <a:t>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1338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09286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180705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4486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044046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0980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4285523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60052"/>
                  </a:ext>
                </a:extLst>
              </a:tr>
              <a:tr h="584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59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0753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71_TF78884036_Win32" id="{CEB6EF77-98C5-445A-8514-47E2F976677A}" vid="{F252FBE2-615B-4249-97E6-EB675440D9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16958A-754B-4396-9457-FD7A427A37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C88F1-1664-415F-AFCE-F6CF4580981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C30393A-FEC6-4A44-9E4A-6EA49F1F7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Digital design</Template>
  <TotalTime>14233</TotalTime>
  <Words>3946</Words>
  <Application>Microsoft Office PowerPoint</Application>
  <PresentationFormat>Widescreen</PresentationFormat>
  <Paragraphs>984</Paragraphs>
  <Slides>85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Aptos Narrow</vt:lpstr>
      <vt:lpstr>Arial</vt:lpstr>
      <vt:lpstr>Calibri</vt:lpstr>
      <vt:lpstr>Cambria Math</vt:lpstr>
      <vt:lpstr>Century Gothic</vt:lpstr>
      <vt:lpstr>Courier New</vt:lpstr>
      <vt:lpstr>Segoe UI</vt:lpstr>
      <vt:lpstr>Wingdings</vt:lpstr>
      <vt:lpstr>Wingdings 3</vt:lpstr>
      <vt:lpstr>Ion</vt:lpstr>
      <vt:lpstr>Bits with soul</vt:lpstr>
      <vt:lpstr>PowerPoint Presentation</vt:lpstr>
      <vt:lpstr>PowerPoint Presentation</vt:lpstr>
      <vt:lpstr>Episode 1:  Information</vt:lpstr>
      <vt:lpstr>That aha! momemt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Binary is just 0 or 1</vt:lpstr>
      <vt:lpstr>Binary is just 0 or 1</vt:lpstr>
      <vt:lpstr>Binary is 0 or 1</vt:lpstr>
      <vt:lpstr>PowerPoint Presentation</vt:lpstr>
      <vt:lpstr>Not just numbers!   Bits can be a code for...text</vt:lpstr>
      <vt:lpstr>Not just numbers!   Bits can be a code for...music</vt:lpstr>
      <vt:lpstr>Not just numbers!   Bits can be a code for...pictures</vt:lpstr>
      <vt:lpstr>PowerPoint Presentation</vt:lpstr>
      <vt:lpstr>Scale matters: lots and lots of bits</vt:lpstr>
      <vt:lpstr>Scale matters</vt:lpstr>
      <vt:lpstr>Scale matters</vt:lpstr>
      <vt:lpstr>Scale matters</vt:lpstr>
      <vt:lpstr>Episode 2:  Computation</vt:lpstr>
      <vt:lpstr>Aha 3: Nim</vt:lpstr>
      <vt:lpstr>How to win, every time</vt:lpstr>
      <vt:lpstr>How to win, every time</vt:lpstr>
      <vt:lpstr>How to win, every time</vt:lpstr>
      <vt:lpstr>How to win, every time</vt:lpstr>
      <vt:lpstr>How to win, every time</vt:lpstr>
      <vt:lpstr>Boolean algebra: 1847</vt:lpstr>
      <vt:lpstr>Computation</vt:lpstr>
      <vt:lpstr>Episode 3: Communication</vt:lpstr>
      <vt:lpstr>PowerPoint Presentation</vt:lpstr>
      <vt:lpstr>An astonishing solution (1976)</vt:lpstr>
      <vt:lpstr>An astonishing solution</vt:lpstr>
      <vt:lpstr>An astonishing solution</vt:lpstr>
      <vt:lpstr>An astonishing solution</vt:lpstr>
      <vt:lpstr>An astonishing solution</vt:lpstr>
      <vt:lpstr> Alas: the nosey people can guess A, B </vt:lpstr>
      <vt:lpstr>An unexpectedly simple solution: clock arithmetic</vt:lpstr>
      <vt:lpstr>Clock arithmetic</vt:lpstr>
      <vt:lpstr>Just do mod K at every step</vt:lpstr>
      <vt:lpstr>What about the nosey people?</vt:lpstr>
      <vt:lpstr>So Alice and Bob are safe?</vt:lpstr>
      <vt:lpstr>Episode 4: Wild bits</vt:lpstr>
      <vt:lpstr>PowerPoint Presentation</vt:lpstr>
      <vt:lpstr>PowerPoint Presentation</vt:lpstr>
      <vt:lpstr>The Game of Life</vt:lpstr>
      <vt:lpstr>PowerPoint Presentation</vt:lpstr>
      <vt:lpstr>The Game of Life</vt:lpstr>
      <vt:lpstr>PowerPoint Presentation</vt:lpstr>
      <vt:lpstr>Lots of interesting questions</vt:lpstr>
      <vt:lpstr>Lots of interesting questions</vt:lpstr>
      <vt:lpstr>PowerPoint Presentation</vt:lpstr>
      <vt:lpstr>Lots of interesting questions</vt:lpstr>
      <vt:lpstr>Intel 4004</vt:lpstr>
      <vt:lpstr>Logic gates</vt:lpstr>
      <vt:lpstr>Taming the wild bits</vt:lpstr>
      <vt:lpstr>Now we have a computer</vt:lpstr>
      <vt:lpstr>Episode 5: Bits that learn</vt:lpstr>
      <vt:lpstr>PowerPoint Presentation</vt:lpstr>
      <vt:lpstr>The traditional approach</vt:lpstr>
      <vt:lpstr>Machine learning / AI</vt:lpstr>
      <vt:lpstr>How does the Magic Box work?</vt:lpstr>
      <vt:lpstr>Biscuits!</vt:lpstr>
      <vt:lpstr>PowerPoint Presentation</vt:lpstr>
      <vt:lpstr>Inside the Magic Box</vt:lpstr>
      <vt:lpstr>How do we choose a,b,c? This is called “learning” or “training”</vt:lpstr>
      <vt:lpstr>https://playground.tensorflow.org</vt:lpstr>
      <vt:lpstr>In practice: SCALE SCALE SCALE SCALE</vt:lpstr>
      <vt:lpstr>From AND and OR to ChatGPT</vt:lpstr>
      <vt:lpstr>Opportunities and risks</vt:lpstr>
      <vt:lpstr>What could possibly go wrong?</vt:lpstr>
      <vt:lpstr>Unrepresentative training data</vt:lpstr>
      <vt:lpstr>What could possibly go wrong?</vt:lpstr>
      <vt:lpstr>What could possibly go wrong?</vt:lpstr>
      <vt:lpstr>Bits with soul</vt:lpstr>
      <vt:lpstr>Bits with soul</vt:lpstr>
      <vt:lpstr>Bits with soul</vt:lpstr>
      <vt:lpstr>PowerPoint Presentation</vt:lpstr>
      <vt:lpstr>PowerPoint Presentation</vt:lpstr>
      <vt:lpstr>PowerPoint Presentation</vt:lpstr>
    </vt:vector>
  </TitlesOfParts>
  <Company>Epic Games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Peyton Jones</dc:creator>
  <cp:lastModifiedBy>Simon Peyton Jones</cp:lastModifiedBy>
  <cp:revision>41</cp:revision>
  <dcterms:created xsi:type="dcterms:W3CDTF">2024-12-08T20:55:06Z</dcterms:created>
  <dcterms:modified xsi:type="dcterms:W3CDTF">2025-01-24T10:31:01Z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