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79"/>
  </p:notesMasterIdLst>
  <p:sldIdLst>
    <p:sldId id="256" r:id="rId2"/>
    <p:sldId id="414" r:id="rId3"/>
    <p:sldId id="339" r:id="rId4"/>
    <p:sldId id="411" r:id="rId5"/>
    <p:sldId id="2141411251" r:id="rId6"/>
    <p:sldId id="340" r:id="rId7"/>
    <p:sldId id="260" r:id="rId8"/>
    <p:sldId id="2141411252" r:id="rId9"/>
    <p:sldId id="436" r:id="rId10"/>
    <p:sldId id="412" r:id="rId11"/>
    <p:sldId id="350" r:id="rId12"/>
    <p:sldId id="342" r:id="rId13"/>
    <p:sldId id="344" r:id="rId14"/>
    <p:sldId id="343" r:id="rId15"/>
    <p:sldId id="376" r:id="rId16"/>
    <p:sldId id="377" r:id="rId17"/>
    <p:sldId id="446" r:id="rId18"/>
    <p:sldId id="452" r:id="rId19"/>
    <p:sldId id="453" r:id="rId20"/>
    <p:sldId id="2141411246" r:id="rId21"/>
    <p:sldId id="388" r:id="rId22"/>
    <p:sldId id="2141411247" r:id="rId23"/>
    <p:sldId id="2141411250" r:id="rId24"/>
    <p:sldId id="400" r:id="rId25"/>
    <p:sldId id="448" r:id="rId26"/>
    <p:sldId id="346" r:id="rId27"/>
    <p:sldId id="349" r:id="rId28"/>
    <p:sldId id="399" r:id="rId29"/>
    <p:sldId id="398" r:id="rId30"/>
    <p:sldId id="2141411248" r:id="rId31"/>
    <p:sldId id="403" r:id="rId32"/>
    <p:sldId id="466" r:id="rId33"/>
    <p:sldId id="454" r:id="rId34"/>
    <p:sldId id="273" r:id="rId35"/>
    <p:sldId id="306" r:id="rId36"/>
    <p:sldId id="2141411244" r:id="rId37"/>
    <p:sldId id="274" r:id="rId38"/>
    <p:sldId id="467" r:id="rId39"/>
    <p:sldId id="444" r:id="rId40"/>
    <p:sldId id="430" r:id="rId41"/>
    <p:sldId id="397" r:id="rId42"/>
    <p:sldId id="277" r:id="rId43"/>
    <p:sldId id="279" r:id="rId44"/>
    <p:sldId id="280" r:id="rId45"/>
    <p:sldId id="408" r:id="rId46"/>
    <p:sldId id="409" r:id="rId47"/>
    <p:sldId id="449" r:id="rId48"/>
    <p:sldId id="421" r:id="rId49"/>
    <p:sldId id="450" r:id="rId50"/>
    <p:sldId id="2141411249" r:id="rId51"/>
    <p:sldId id="321" r:id="rId52"/>
    <p:sldId id="298" r:id="rId53"/>
    <p:sldId id="415" r:id="rId54"/>
    <p:sldId id="404" r:id="rId55"/>
    <p:sldId id="443" r:id="rId56"/>
    <p:sldId id="416" r:id="rId57"/>
    <p:sldId id="405" r:id="rId58"/>
    <p:sldId id="431" r:id="rId59"/>
    <p:sldId id="432" r:id="rId60"/>
    <p:sldId id="2141411245" r:id="rId61"/>
    <p:sldId id="2141411257" r:id="rId62"/>
    <p:sldId id="434" r:id="rId63"/>
    <p:sldId id="299" r:id="rId64"/>
    <p:sldId id="303" r:id="rId65"/>
    <p:sldId id="362" r:id="rId66"/>
    <p:sldId id="418" r:id="rId67"/>
    <p:sldId id="424" r:id="rId68"/>
    <p:sldId id="422" r:id="rId69"/>
    <p:sldId id="423" r:id="rId70"/>
    <p:sldId id="428" r:id="rId71"/>
    <p:sldId id="2141411254" r:id="rId72"/>
    <p:sldId id="2141411253" r:id="rId73"/>
    <p:sldId id="2141411255" r:id="rId74"/>
    <p:sldId id="427" r:id="rId75"/>
    <p:sldId id="347" r:id="rId76"/>
    <p:sldId id="2141411258" r:id="rId77"/>
    <p:sldId id="335" r:id="rId7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0" autoAdjust="0"/>
    <p:restoredTop sz="94660"/>
  </p:normalViewPr>
  <p:slideViewPr>
    <p:cSldViewPr>
      <p:cViewPr varScale="1">
        <p:scale>
          <a:sx n="121" d="100"/>
          <a:sy n="121" d="100"/>
        </p:scale>
        <p:origin x="88" y="1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AB94CF9-D52B-4D79-95BE-40DFEEF6B25F}" type="datetimeFigureOut">
              <a:rPr lang="en-US"/>
              <a:pPr>
                <a:defRPr/>
              </a:pPr>
              <a:t>8/11/2026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6C25E9C-2514-453C-B570-AE90297E44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3081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1C356B-E28A-4101-BA3B-6843B768CDF3}" type="slidenum">
              <a:rPr lang="en-GB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54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5FE786-899C-4742-BE08-D30D19608ABA}" type="slidenum">
              <a:rPr lang="en-GB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113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9453DF-F32E-4C03-8F79-309311720C50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91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290D1D-22E7-4428-9FBB-14C91A9CA126}" type="slidenum">
              <a:rPr lang="en-GB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98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560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95BB1-1D8A-FE40-4715-D5F50AAD2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5E66AA-9D34-023D-1C9D-EF35BCBFD6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91508-D20C-79C5-A72C-029B15785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BA8CA-6804-6CB9-1FE4-0ED3A02352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542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4DD08-ED3A-4EF9-944C-C95B79767B27}" type="slidenum">
              <a:rPr lang="en-GB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81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10F106-2D11-4C98-8079-0264458A736D}" type="slidenum">
              <a:rPr lang="en-GB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2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52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552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68E36-F881-D67C-52E0-CD4B65316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>
            <a:extLst>
              <a:ext uri="{FF2B5EF4-FFF2-40B4-BE49-F238E27FC236}">
                <a16:creationId xmlns:a16="http://schemas.microsoft.com/office/drawing/2014/main" id="{33EC286E-A013-CAE4-0A73-25527DD519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>
            <a:extLst>
              <a:ext uri="{FF2B5EF4-FFF2-40B4-BE49-F238E27FC236}">
                <a16:creationId xmlns:a16="http://schemas.microsoft.com/office/drawing/2014/main" id="{174A9F78-04A7-EA5C-2018-188CEAF829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C9325290-0CAE-FBD8-8A48-72323A249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10F106-2D11-4C98-8079-0264458A736D}" type="slidenum">
              <a:rPr lang="en-GB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31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418F3E-13D9-4746-985C-9EC35DA936B5}" type="slidenum">
              <a:rPr lang="en-GB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1219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E03798-FE5A-44D2-B3E7-F3677584660A}" type="slidenum">
              <a:rPr lang="en-GB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359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664C92-FC78-40A4-AD5D-BC12759B2EC2}" type="slidenum">
              <a:rPr lang="en-GB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585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4590EF-D505-451B-B949-A866722CC2D3}" type="slidenum">
              <a:rPr lang="en-GB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768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4590EF-D505-451B-B949-A866722CC2D3}" type="slidenum">
              <a:rPr lang="en-GB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5104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142E3A-4DEE-48A8-BF6E-3EEAED0598E0}" type="slidenum">
              <a:rPr lang="en-GB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59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945F86-8369-470E-9AA2-E977625FE541}" type="slidenum">
              <a:rPr lang="en-GB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1235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EF40B3-2CFF-4E7E-9DD1-7D4B7D41648D}" type="slidenum">
              <a:rPr lang="en-GB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353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0A5535-D25A-46BA-8A6B-AD59A1C0C0D0}" type="slidenum">
              <a:rPr lang="en-GB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6256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6EA741-7CC4-4E52-9A1B-03008A9F4841}" type="slidenum">
              <a:rPr lang="en-GB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5245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50A4BD-C509-4E8F-9DAC-CC1407B9F496}" type="slidenum">
              <a:rPr lang="en-GB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34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2FEBD-B5EB-F704-25B6-DB2E2B0B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50E52F9B-CDCF-9976-D853-A16FC605CD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CBE7F1F7-D60F-6D8B-536C-86AFBDA849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D26992B5-F43B-E70A-CF29-FE92CCB5E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418F3E-13D9-4746-985C-9EC35DA936B5}" type="slidenum">
              <a:rPr lang="en-GB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9676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D8F3C-3F3A-49BB-86F7-17301BD5672D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1345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802171-7334-4965-8EC0-431F4DEB5120}" type="slidenum">
              <a:rPr lang="en-GB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8994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8427C6-DCAE-4600-9E21-4688E23BA14D}" type="slidenum">
              <a:rPr lang="en-GB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7673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A67207-A632-482C-95DF-2B225774E72E}" type="slidenum">
              <a:rPr lang="en-GB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606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80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AEA287-E6FB-4EA8-8D62-12D6F7BAE926}" type="slidenum">
              <a:rPr lang="en-GB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3205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AEA287-E6FB-4EA8-8D62-12D6F7BAE926}" type="slidenum">
              <a:rPr lang="en-GB"/>
              <a:pPr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9863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50A4BD-C509-4E8F-9DAC-CC1407B9F496}" type="slidenum">
              <a:rPr lang="en-GB"/>
              <a:pPr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3272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451D9E-FEC1-47FF-A28A-05545AA4EA46}" type="slidenum">
              <a:rPr lang="en-GB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3034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72F1FC-8ED6-4FEF-BF16-D2E5745CC90F}" type="slidenum">
              <a:rPr lang="en-GB"/>
              <a:pPr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77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A6C1B0-0201-4619-89E5-1FC0BA1171FA}" type="slidenum">
              <a:rPr lang="en-GB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681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A162DE-0946-4730-9761-D6AC00A1277A}" type="slidenum">
              <a:rPr lang="en-GB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864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1A67A-30DC-5895-66BA-E22480ADB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D89048F0-1937-7F73-6E3F-0D4CF5DD0D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7653BD1C-9523-8B61-5F18-9DE04FC66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03555B61-E012-1BD2-A171-3F6758EF4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A162DE-0946-4730-9761-D6AC00A1277A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637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25E9C-2514-453C-B570-AE90297E443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470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1A0BC4-EE36-41E1-A5E7-0F862037640F}" type="slidenum">
              <a:rPr lang="en-GB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759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9453DF-F32E-4C03-8F79-309311720C50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708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121D3-C1BF-4F84-A817-40642B0326D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31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87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4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291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7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8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421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EC5BB5-52CE-4CAF-B92E-7440ABE97DD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29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54B07-8E74-4AEE-A407-3FC12D7CE4E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41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F5CE4-4CC2-4FCB-8287-787BF1B5516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58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4530D-2D5F-4870-8590-C08168C9FB8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9C354-7FE9-479A-8E66-062D2E0AB98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81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D1096-7B3F-481A-B76A-6DD3B819681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59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291451-2FE3-45EC-A661-6495632FEAE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895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BC389-5790-4600-8968-A9E3094A2FE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88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E0AA37-D680-4E04-B944-2752C990890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86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CD877-A7BF-4A42-944A-75FEC415709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44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C77DC6C-45B5-4F95-8692-110FBA3EA42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215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askell/core-libraries-committee" TargetMode="External"/><Relationship Id="rId2" Type="http://schemas.openxmlformats.org/officeDocument/2006/relationships/hyperlink" Target="https://github.com/ghc-proposals/ghc-proposals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99456" y="692696"/>
            <a:ext cx="9793088" cy="2561332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dirty="0">
                <a:solidFill>
                  <a:schemeClr val="tx1"/>
                </a:solidFill>
              </a:rPr>
              <a:t>Haskell</a:t>
            </a:r>
            <a:br>
              <a:rPr lang="en-GB" sz="5400" dirty="0">
                <a:solidFill>
                  <a:schemeClr val="tx1"/>
                </a:solidFill>
              </a:rPr>
            </a:br>
            <a:r>
              <a:rPr lang="en-GB" sz="5400" dirty="0">
                <a:solidFill>
                  <a:schemeClr val="tx1"/>
                </a:solidFill>
              </a:rPr>
              <a:t>Origins, evolution, and future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15480" y="4725144"/>
            <a:ext cx="8429625" cy="1759148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endParaRPr lang="en-GB" sz="2800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2800" cap="none" dirty="0">
                <a:solidFill>
                  <a:schemeClr val="bg1"/>
                </a:solidFill>
                <a:latin typeface="+mn-lt"/>
              </a:rPr>
              <a:t>Simon Peyton Jones, Epic Games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2800" cap="none" dirty="0" err="1">
                <a:solidFill>
                  <a:schemeClr val="bg1"/>
                </a:solidFill>
                <a:latin typeface="+mn-lt"/>
              </a:rPr>
              <a:t>JuliaCon</a:t>
            </a:r>
            <a:r>
              <a:rPr lang="en-GB" sz="2800" cap="none" dirty="0">
                <a:solidFill>
                  <a:schemeClr val="bg1"/>
                </a:solidFill>
                <a:latin typeface="+mn-lt"/>
              </a:rPr>
              <a:t> August 2026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E4C47DC-9786-EC16-DFAE-A626390D47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96" b="13024"/>
          <a:stretch>
            <a:fillRect/>
          </a:stretch>
        </p:blipFill>
        <p:spPr>
          <a:xfrm>
            <a:off x="1271464" y="1513587"/>
            <a:ext cx="8640960" cy="41476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8746" y="260351"/>
            <a:ext cx="7687654" cy="828675"/>
          </a:xfrm>
        </p:spPr>
        <p:txBody>
          <a:bodyPr/>
          <a:lstStyle/>
          <a:p>
            <a:r>
              <a:rPr lang="en-GB" sz="4000" dirty="0"/>
              <a:t>Born April 1990, Haskell is 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95600" y="6183163"/>
            <a:ext cx="788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/>
              <a:t>Meg (b 1995)  Michael (b May 1990)  Sarah (b 1993)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5817459" y="1207484"/>
            <a:ext cx="3290708" cy="581295"/>
          </a:xfrm>
          <a:prstGeom prst="wedgeRoundRectCallout">
            <a:avLst>
              <a:gd name="adj1" fmla="val -50647"/>
              <a:gd name="adj2" fmla="val 142446"/>
              <a:gd name="adj3" fmla="val 16667"/>
            </a:avLst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And so is Michael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 descr="DSC098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8282" y="285729"/>
            <a:ext cx="5589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Haskell the cat (</a:t>
            </a:r>
            <a:r>
              <a:rPr lang="en-GB" sz="3600" dirty="0" err="1"/>
              <a:t>b</a:t>
            </a:r>
            <a:r>
              <a:rPr lang="en-GB" sz="3600" dirty="0"/>
              <a:t>. 2002)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/>
              <a:t>History of most research languages</a:t>
            </a:r>
          </a:p>
        </p:txBody>
      </p:sp>
      <p:sp>
        <p:nvSpPr>
          <p:cNvPr id="9219" name="TextBox 14"/>
          <p:cNvSpPr txBox="1">
            <a:spLocks noChangeArrowheads="1"/>
          </p:cNvSpPr>
          <p:nvPr/>
        </p:nvSpPr>
        <p:spPr bwMode="auto">
          <a:xfrm>
            <a:off x="37099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1yr</a:t>
            </a:r>
          </a:p>
        </p:txBody>
      </p:sp>
      <p:sp>
        <p:nvSpPr>
          <p:cNvPr id="9220" name="TextBox 15"/>
          <p:cNvSpPr txBox="1">
            <a:spLocks noChangeArrowheads="1"/>
          </p:cNvSpPr>
          <p:nvPr/>
        </p:nvSpPr>
        <p:spPr bwMode="auto">
          <a:xfrm>
            <a:off x="51958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5yr</a:t>
            </a:r>
          </a:p>
        </p:txBody>
      </p:sp>
      <p:sp>
        <p:nvSpPr>
          <p:cNvPr id="9221" name="TextBox 16"/>
          <p:cNvSpPr txBox="1">
            <a:spLocks noChangeArrowheads="1"/>
          </p:cNvSpPr>
          <p:nvPr/>
        </p:nvSpPr>
        <p:spPr bwMode="auto">
          <a:xfrm>
            <a:off x="62245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10yr</a:t>
            </a:r>
          </a:p>
        </p:txBody>
      </p:sp>
      <p:sp>
        <p:nvSpPr>
          <p:cNvPr id="9222" name="TextBox 17"/>
          <p:cNvSpPr txBox="1">
            <a:spLocks noChangeArrowheads="1"/>
          </p:cNvSpPr>
          <p:nvPr/>
        </p:nvSpPr>
        <p:spPr bwMode="auto">
          <a:xfrm>
            <a:off x="79390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15yr</a:t>
            </a:r>
          </a:p>
        </p:txBody>
      </p:sp>
      <p:grpSp>
        <p:nvGrpSpPr>
          <p:cNvPr id="9223" name="Group 29"/>
          <p:cNvGrpSpPr>
            <a:grpSpLocks/>
          </p:cNvGrpSpPr>
          <p:nvPr/>
        </p:nvGrpSpPr>
        <p:grpSpPr bwMode="auto">
          <a:xfrm>
            <a:off x="1809750" y="1785938"/>
            <a:ext cx="7786688" cy="3445212"/>
            <a:chOff x="0" y="1285860"/>
            <a:chExt cx="7786709" cy="3445111"/>
          </a:xfrm>
        </p:grpSpPr>
        <p:sp>
          <p:nvSpPr>
            <p:cNvPr id="9227" name="TextBox 13"/>
            <p:cNvSpPr txBox="1">
              <a:spLocks noChangeArrowheads="1"/>
            </p:cNvSpPr>
            <p:nvPr/>
          </p:nvSpPr>
          <p:spPr bwMode="auto">
            <a:xfrm>
              <a:off x="0" y="1357298"/>
              <a:ext cx="1845482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1,000,000</a:t>
              </a:r>
            </a:p>
          </p:txBody>
        </p:sp>
        <p:cxnSp>
          <p:nvCxnSpPr>
            <p:cNvPr id="9228" name="Straight Connector 4"/>
            <p:cNvCxnSpPr>
              <a:cxnSpLocks noChangeShapeType="1"/>
            </p:cNvCxnSpPr>
            <p:nvPr/>
          </p:nvCxnSpPr>
          <p:spPr bwMode="auto">
            <a:xfrm rot="5400000">
              <a:off x="248216" y="2993742"/>
              <a:ext cx="3418306" cy="25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9229" name="Straight Connector 7"/>
            <p:cNvCxnSpPr>
              <a:cxnSpLocks noChangeShapeType="1"/>
            </p:cNvCxnSpPr>
            <p:nvPr/>
          </p:nvCxnSpPr>
          <p:spPr bwMode="auto">
            <a:xfrm rot="10800000" flipV="1">
              <a:off x="1957369" y="4701930"/>
              <a:ext cx="5829340" cy="290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9230" name="TextBox 10"/>
            <p:cNvSpPr txBox="1">
              <a:spLocks noChangeArrowheads="1"/>
            </p:cNvSpPr>
            <p:nvPr/>
          </p:nvSpPr>
          <p:spPr bwMode="auto">
            <a:xfrm>
              <a:off x="1385864" y="4035551"/>
              <a:ext cx="457203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</a:t>
              </a:r>
            </a:p>
          </p:txBody>
        </p:sp>
        <p:sp>
          <p:nvSpPr>
            <p:cNvPr id="9231" name="TextBox 11"/>
            <p:cNvSpPr txBox="1">
              <a:spLocks noChangeArrowheads="1"/>
            </p:cNvSpPr>
            <p:nvPr/>
          </p:nvSpPr>
          <p:spPr bwMode="auto">
            <a:xfrm>
              <a:off x="700060" y="3164220"/>
              <a:ext cx="1143008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100</a:t>
              </a:r>
            </a:p>
          </p:txBody>
        </p:sp>
        <p:sp>
          <p:nvSpPr>
            <p:cNvPr id="9232" name="TextBox 12"/>
            <p:cNvSpPr txBox="1">
              <a:spLocks noChangeArrowheads="1"/>
            </p:cNvSpPr>
            <p:nvPr/>
          </p:nvSpPr>
          <p:spPr bwMode="auto">
            <a:xfrm>
              <a:off x="285720" y="2285992"/>
              <a:ext cx="1485910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10,000</a:t>
              </a:r>
            </a:p>
          </p:txBody>
        </p:sp>
        <p:sp>
          <p:nvSpPr>
            <p:cNvPr id="9233" name="Freeform 27"/>
            <p:cNvSpPr>
              <a:spLocks noChangeArrowheads="1"/>
            </p:cNvSpPr>
            <p:nvPr/>
          </p:nvSpPr>
          <p:spPr bwMode="auto">
            <a:xfrm>
              <a:off x="1992943" y="4153073"/>
              <a:ext cx="1187929" cy="541221"/>
            </a:xfrm>
            <a:custGeom>
              <a:avLst/>
              <a:gdLst>
                <a:gd name="T0" fmla="*/ 0 w 959005"/>
                <a:gd name="T1" fmla="*/ 0 h 367990"/>
                <a:gd name="T2" fmla="*/ 884040 w 959005"/>
                <a:gd name="T3" fmla="*/ 0 h 367990"/>
                <a:gd name="T4" fmla="*/ 884040 w 959005"/>
                <a:gd name="T5" fmla="*/ 0 h 367990"/>
                <a:gd name="T6" fmla="*/ 1187929 w 959005"/>
                <a:gd name="T7" fmla="*/ 541221 h 367990"/>
                <a:gd name="T8" fmla="*/ 1187929 w 959005"/>
                <a:gd name="T9" fmla="*/ 541221 h 3679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9005"/>
                <a:gd name="T16" fmla="*/ 0 h 367990"/>
                <a:gd name="T17" fmla="*/ 959005 w 959005"/>
                <a:gd name="T18" fmla="*/ 367990 h 3679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9005" h="367990">
                  <a:moveTo>
                    <a:pt x="0" y="0"/>
                  </a:moveTo>
                  <a:lnTo>
                    <a:pt x="713678" y="0"/>
                  </a:lnTo>
                  <a:lnTo>
                    <a:pt x="959005" y="367990"/>
                  </a:lnTo>
                </a:path>
              </a:pathLst>
            </a:cu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en-US"/>
            </a:p>
          </p:txBody>
        </p:sp>
      </p:grpSp>
      <p:sp>
        <p:nvSpPr>
          <p:cNvPr id="9224" name="TextBox 30"/>
          <p:cNvSpPr txBox="1">
            <a:spLocks noChangeArrowheads="1"/>
          </p:cNvSpPr>
          <p:nvPr/>
        </p:nvSpPr>
        <p:spPr bwMode="auto">
          <a:xfrm>
            <a:off x="5310189" y="4071938"/>
            <a:ext cx="2938425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The quick death</a:t>
            </a:r>
          </a:p>
        </p:txBody>
      </p:sp>
      <p:sp>
        <p:nvSpPr>
          <p:cNvPr id="9225" name="TextBox 31"/>
          <p:cNvSpPr txBox="1">
            <a:spLocks noChangeArrowheads="1"/>
          </p:cNvSpPr>
          <p:nvPr/>
        </p:nvSpPr>
        <p:spPr bwMode="auto">
          <a:xfrm rot="-5400000">
            <a:off x="1371601" y="4295776"/>
            <a:ext cx="14811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Geeks</a:t>
            </a:r>
          </a:p>
        </p:txBody>
      </p:sp>
      <p:sp>
        <p:nvSpPr>
          <p:cNvPr id="9226" name="TextBox 32"/>
          <p:cNvSpPr txBox="1">
            <a:spLocks noChangeArrowheads="1"/>
          </p:cNvSpPr>
          <p:nvPr/>
        </p:nvSpPr>
        <p:spPr bwMode="auto">
          <a:xfrm rot="-5400000">
            <a:off x="1085850" y="2224088"/>
            <a:ext cx="205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Practitioners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24063" y="1"/>
            <a:ext cx="7886700" cy="1096963"/>
          </a:xfrm>
        </p:spPr>
        <p:txBody>
          <a:bodyPr/>
          <a:lstStyle/>
          <a:p>
            <a:pPr eaLnBrk="1" hangingPunct="1"/>
            <a:r>
              <a:rPr lang="en-GB" sz="4000"/>
              <a:t>Successful research languages</a:t>
            </a:r>
          </a:p>
        </p:txBody>
      </p:sp>
      <p:sp>
        <p:nvSpPr>
          <p:cNvPr id="10243" name="TextBox 14"/>
          <p:cNvSpPr txBox="1">
            <a:spLocks noChangeArrowheads="1"/>
          </p:cNvSpPr>
          <p:nvPr/>
        </p:nvSpPr>
        <p:spPr bwMode="auto">
          <a:xfrm>
            <a:off x="37099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1yr</a:t>
            </a:r>
          </a:p>
        </p:txBody>
      </p:sp>
      <p:sp>
        <p:nvSpPr>
          <p:cNvPr id="10244" name="TextBox 15"/>
          <p:cNvSpPr txBox="1">
            <a:spLocks noChangeArrowheads="1"/>
          </p:cNvSpPr>
          <p:nvPr/>
        </p:nvSpPr>
        <p:spPr bwMode="auto">
          <a:xfrm>
            <a:off x="51958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5yr</a:t>
            </a:r>
          </a:p>
        </p:txBody>
      </p:sp>
      <p:sp>
        <p:nvSpPr>
          <p:cNvPr id="10245" name="TextBox 16"/>
          <p:cNvSpPr txBox="1">
            <a:spLocks noChangeArrowheads="1"/>
          </p:cNvSpPr>
          <p:nvPr/>
        </p:nvSpPr>
        <p:spPr bwMode="auto">
          <a:xfrm>
            <a:off x="62245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10yr</a:t>
            </a:r>
          </a:p>
        </p:txBody>
      </p:sp>
      <p:sp>
        <p:nvSpPr>
          <p:cNvPr id="10246" name="TextBox 17"/>
          <p:cNvSpPr txBox="1">
            <a:spLocks noChangeArrowheads="1"/>
          </p:cNvSpPr>
          <p:nvPr/>
        </p:nvSpPr>
        <p:spPr bwMode="auto">
          <a:xfrm>
            <a:off x="79390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15yr</a:t>
            </a:r>
          </a:p>
        </p:txBody>
      </p:sp>
      <p:grpSp>
        <p:nvGrpSpPr>
          <p:cNvPr id="10247" name="Group 29"/>
          <p:cNvGrpSpPr>
            <a:grpSpLocks/>
          </p:cNvGrpSpPr>
          <p:nvPr/>
        </p:nvGrpSpPr>
        <p:grpSpPr bwMode="auto">
          <a:xfrm>
            <a:off x="1809750" y="1785938"/>
            <a:ext cx="7786688" cy="3445212"/>
            <a:chOff x="0" y="1285860"/>
            <a:chExt cx="7786709" cy="3445111"/>
          </a:xfrm>
        </p:grpSpPr>
        <p:sp>
          <p:nvSpPr>
            <p:cNvPr id="10252" name="TextBox 13"/>
            <p:cNvSpPr txBox="1">
              <a:spLocks noChangeArrowheads="1"/>
            </p:cNvSpPr>
            <p:nvPr/>
          </p:nvSpPr>
          <p:spPr bwMode="auto">
            <a:xfrm>
              <a:off x="0" y="1357298"/>
              <a:ext cx="1845482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1,000,000</a:t>
              </a:r>
            </a:p>
          </p:txBody>
        </p:sp>
        <p:cxnSp>
          <p:nvCxnSpPr>
            <p:cNvPr id="10253" name="Straight Connector 4"/>
            <p:cNvCxnSpPr>
              <a:cxnSpLocks noChangeShapeType="1"/>
            </p:cNvCxnSpPr>
            <p:nvPr/>
          </p:nvCxnSpPr>
          <p:spPr bwMode="auto">
            <a:xfrm rot="5400000">
              <a:off x="248216" y="2993742"/>
              <a:ext cx="3418306" cy="25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54" name="Straight Connector 7"/>
            <p:cNvCxnSpPr>
              <a:cxnSpLocks noChangeShapeType="1"/>
            </p:cNvCxnSpPr>
            <p:nvPr/>
          </p:nvCxnSpPr>
          <p:spPr bwMode="auto">
            <a:xfrm rot="10800000" flipV="1">
              <a:off x="1957369" y="4701930"/>
              <a:ext cx="5829340" cy="290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0255" name="TextBox 10"/>
            <p:cNvSpPr txBox="1">
              <a:spLocks noChangeArrowheads="1"/>
            </p:cNvSpPr>
            <p:nvPr/>
          </p:nvSpPr>
          <p:spPr bwMode="auto">
            <a:xfrm>
              <a:off x="1385864" y="4035551"/>
              <a:ext cx="457203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</a:t>
              </a:r>
            </a:p>
          </p:txBody>
        </p:sp>
        <p:sp>
          <p:nvSpPr>
            <p:cNvPr id="10256" name="TextBox 11"/>
            <p:cNvSpPr txBox="1">
              <a:spLocks noChangeArrowheads="1"/>
            </p:cNvSpPr>
            <p:nvPr/>
          </p:nvSpPr>
          <p:spPr bwMode="auto">
            <a:xfrm>
              <a:off x="700060" y="3164220"/>
              <a:ext cx="1143008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100</a:t>
              </a:r>
            </a:p>
          </p:txBody>
        </p:sp>
        <p:sp>
          <p:nvSpPr>
            <p:cNvPr id="10257" name="TextBox 12"/>
            <p:cNvSpPr txBox="1">
              <a:spLocks noChangeArrowheads="1"/>
            </p:cNvSpPr>
            <p:nvPr/>
          </p:nvSpPr>
          <p:spPr bwMode="auto">
            <a:xfrm>
              <a:off x="285720" y="2285992"/>
              <a:ext cx="1485910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10,000</a:t>
              </a:r>
            </a:p>
          </p:txBody>
        </p:sp>
      </p:grpSp>
      <p:sp>
        <p:nvSpPr>
          <p:cNvPr id="10248" name="Freeform 18"/>
          <p:cNvSpPr>
            <a:spLocks noChangeArrowheads="1"/>
          </p:cNvSpPr>
          <p:nvPr/>
        </p:nvSpPr>
        <p:spPr bwMode="auto">
          <a:xfrm>
            <a:off x="3776663" y="3932239"/>
            <a:ext cx="2698750" cy="1296987"/>
          </a:xfrm>
          <a:custGeom>
            <a:avLst/>
            <a:gdLst>
              <a:gd name="T0" fmla="*/ 22302 w 2698594"/>
              <a:gd name="T1" fmla="*/ 784302 h 1297258"/>
              <a:gd name="T2" fmla="*/ 178419 w 2698594"/>
              <a:gd name="T3" fmla="*/ 784302 h 1297258"/>
              <a:gd name="T4" fmla="*/ 1092819 w 2698594"/>
              <a:gd name="T5" fmla="*/ 538975 h 1297258"/>
              <a:gd name="T6" fmla="*/ 2062975 w 2698594"/>
              <a:gd name="T7" fmla="*/ 126380 h 1297258"/>
              <a:gd name="T8" fmla="*/ 2698594 w 2698594"/>
              <a:gd name="T9" fmla="*/ 1297258 h 12972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98594"/>
              <a:gd name="T16" fmla="*/ 0 h 1297258"/>
              <a:gd name="T17" fmla="*/ 2698594 w 2698594"/>
              <a:gd name="T18" fmla="*/ 1297258 h 12972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98594" h="1297258">
                <a:moveTo>
                  <a:pt x="22302" y="784302"/>
                </a:moveTo>
                <a:cubicBezTo>
                  <a:pt x="11151" y="804746"/>
                  <a:pt x="0" y="825190"/>
                  <a:pt x="178419" y="784302"/>
                </a:cubicBezTo>
                <a:cubicBezTo>
                  <a:pt x="356838" y="743414"/>
                  <a:pt x="778726" y="648629"/>
                  <a:pt x="1092819" y="538975"/>
                </a:cubicBezTo>
                <a:cubicBezTo>
                  <a:pt x="1406912" y="429321"/>
                  <a:pt x="1795346" y="0"/>
                  <a:pt x="2062975" y="126380"/>
                </a:cubicBezTo>
                <a:cubicBezTo>
                  <a:pt x="2330604" y="252760"/>
                  <a:pt x="2514599" y="775009"/>
                  <a:pt x="2698594" y="1297258"/>
                </a:cubicBezTo>
              </a:path>
            </a:pathLst>
          </a:cu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10249" name="TextBox 19"/>
          <p:cNvSpPr txBox="1">
            <a:spLocks noChangeArrowheads="1"/>
          </p:cNvSpPr>
          <p:nvPr/>
        </p:nvSpPr>
        <p:spPr bwMode="auto">
          <a:xfrm>
            <a:off x="6310314" y="3786187"/>
            <a:ext cx="2696208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The slow death</a:t>
            </a:r>
          </a:p>
        </p:txBody>
      </p:sp>
      <p:sp>
        <p:nvSpPr>
          <p:cNvPr id="10250" name="TextBox 20"/>
          <p:cNvSpPr txBox="1">
            <a:spLocks noChangeArrowheads="1"/>
          </p:cNvSpPr>
          <p:nvPr/>
        </p:nvSpPr>
        <p:spPr bwMode="auto">
          <a:xfrm rot="-5400000">
            <a:off x="1371601" y="4295776"/>
            <a:ext cx="14811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Geeks</a:t>
            </a:r>
          </a:p>
        </p:txBody>
      </p:sp>
      <p:sp>
        <p:nvSpPr>
          <p:cNvPr id="10251" name="TextBox 21"/>
          <p:cNvSpPr txBox="1">
            <a:spLocks noChangeArrowheads="1"/>
          </p:cNvSpPr>
          <p:nvPr/>
        </p:nvSpPr>
        <p:spPr bwMode="auto">
          <a:xfrm rot="-5400000">
            <a:off x="1085850" y="2224088"/>
            <a:ext cx="205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Practitioners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C++, Java, Perl, Ruby</a:t>
            </a:r>
          </a:p>
        </p:txBody>
      </p:sp>
      <p:sp>
        <p:nvSpPr>
          <p:cNvPr id="11267" name="TextBox 14"/>
          <p:cNvSpPr txBox="1">
            <a:spLocks noChangeArrowheads="1"/>
          </p:cNvSpPr>
          <p:nvPr/>
        </p:nvSpPr>
        <p:spPr bwMode="auto">
          <a:xfrm>
            <a:off x="37099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1yr</a:t>
            </a:r>
          </a:p>
        </p:txBody>
      </p:sp>
      <p:sp>
        <p:nvSpPr>
          <p:cNvPr id="11268" name="TextBox 15"/>
          <p:cNvSpPr txBox="1">
            <a:spLocks noChangeArrowheads="1"/>
          </p:cNvSpPr>
          <p:nvPr/>
        </p:nvSpPr>
        <p:spPr bwMode="auto">
          <a:xfrm>
            <a:off x="51958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5yr</a:t>
            </a:r>
          </a:p>
        </p:txBody>
      </p:sp>
      <p:sp>
        <p:nvSpPr>
          <p:cNvPr id="11269" name="TextBox 16"/>
          <p:cNvSpPr txBox="1">
            <a:spLocks noChangeArrowheads="1"/>
          </p:cNvSpPr>
          <p:nvPr/>
        </p:nvSpPr>
        <p:spPr bwMode="auto">
          <a:xfrm>
            <a:off x="62245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10yr</a:t>
            </a:r>
          </a:p>
        </p:txBody>
      </p:sp>
      <p:sp>
        <p:nvSpPr>
          <p:cNvPr id="11270" name="TextBox 17"/>
          <p:cNvSpPr txBox="1">
            <a:spLocks noChangeArrowheads="1"/>
          </p:cNvSpPr>
          <p:nvPr/>
        </p:nvSpPr>
        <p:spPr bwMode="auto">
          <a:xfrm>
            <a:off x="79390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15yr</a:t>
            </a:r>
          </a:p>
        </p:txBody>
      </p:sp>
      <p:grpSp>
        <p:nvGrpSpPr>
          <p:cNvPr id="11271" name="Group 29"/>
          <p:cNvGrpSpPr>
            <a:grpSpLocks/>
          </p:cNvGrpSpPr>
          <p:nvPr/>
        </p:nvGrpSpPr>
        <p:grpSpPr bwMode="auto">
          <a:xfrm>
            <a:off x="1809750" y="1785938"/>
            <a:ext cx="7786688" cy="3445212"/>
            <a:chOff x="0" y="1285860"/>
            <a:chExt cx="7786709" cy="3445111"/>
          </a:xfrm>
        </p:grpSpPr>
        <p:sp>
          <p:nvSpPr>
            <p:cNvPr id="11276" name="TextBox 13"/>
            <p:cNvSpPr txBox="1">
              <a:spLocks noChangeArrowheads="1"/>
            </p:cNvSpPr>
            <p:nvPr/>
          </p:nvSpPr>
          <p:spPr bwMode="auto">
            <a:xfrm>
              <a:off x="0" y="1357298"/>
              <a:ext cx="1845482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1,000,000</a:t>
              </a:r>
            </a:p>
          </p:txBody>
        </p:sp>
        <p:cxnSp>
          <p:nvCxnSpPr>
            <p:cNvPr id="11277" name="Straight Connector 4"/>
            <p:cNvCxnSpPr>
              <a:cxnSpLocks noChangeShapeType="1"/>
            </p:cNvCxnSpPr>
            <p:nvPr/>
          </p:nvCxnSpPr>
          <p:spPr bwMode="auto">
            <a:xfrm rot="5400000">
              <a:off x="248216" y="2993742"/>
              <a:ext cx="3418306" cy="25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78" name="Straight Connector 7"/>
            <p:cNvCxnSpPr>
              <a:cxnSpLocks noChangeShapeType="1"/>
            </p:cNvCxnSpPr>
            <p:nvPr/>
          </p:nvCxnSpPr>
          <p:spPr bwMode="auto">
            <a:xfrm rot="10800000" flipV="1">
              <a:off x="1957369" y="4701930"/>
              <a:ext cx="5829340" cy="290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1279" name="TextBox 10"/>
            <p:cNvSpPr txBox="1">
              <a:spLocks noChangeArrowheads="1"/>
            </p:cNvSpPr>
            <p:nvPr/>
          </p:nvSpPr>
          <p:spPr bwMode="auto">
            <a:xfrm>
              <a:off x="1385864" y="4035551"/>
              <a:ext cx="457203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</a:t>
              </a:r>
            </a:p>
          </p:txBody>
        </p:sp>
        <p:sp>
          <p:nvSpPr>
            <p:cNvPr id="11280" name="TextBox 11"/>
            <p:cNvSpPr txBox="1">
              <a:spLocks noChangeArrowheads="1"/>
            </p:cNvSpPr>
            <p:nvPr/>
          </p:nvSpPr>
          <p:spPr bwMode="auto">
            <a:xfrm>
              <a:off x="700060" y="3164220"/>
              <a:ext cx="1143008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100</a:t>
              </a:r>
            </a:p>
          </p:txBody>
        </p:sp>
        <p:sp>
          <p:nvSpPr>
            <p:cNvPr id="11281" name="TextBox 12"/>
            <p:cNvSpPr txBox="1">
              <a:spLocks noChangeArrowheads="1"/>
            </p:cNvSpPr>
            <p:nvPr/>
          </p:nvSpPr>
          <p:spPr bwMode="auto">
            <a:xfrm>
              <a:off x="285720" y="2285992"/>
              <a:ext cx="1485910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10,000</a:t>
              </a:r>
            </a:p>
          </p:txBody>
        </p:sp>
      </p:grpSp>
      <p:sp>
        <p:nvSpPr>
          <p:cNvPr id="11272" name="Freeform 19"/>
          <p:cNvSpPr>
            <a:spLocks noChangeArrowheads="1"/>
          </p:cNvSpPr>
          <p:nvPr/>
        </p:nvSpPr>
        <p:spPr bwMode="auto">
          <a:xfrm>
            <a:off x="3765551" y="290514"/>
            <a:ext cx="3433763" cy="4403725"/>
          </a:xfrm>
          <a:custGeom>
            <a:avLst/>
            <a:gdLst>
              <a:gd name="T0" fmla="*/ 0 w 3434576"/>
              <a:gd name="T1" fmla="*/ 4404731 h 4404731"/>
              <a:gd name="T2" fmla="*/ 869795 w 3434576"/>
              <a:gd name="T3" fmla="*/ 3479182 h 4404731"/>
              <a:gd name="T4" fmla="*/ 1929161 w 3434576"/>
              <a:gd name="T5" fmla="*/ 2074128 h 4404731"/>
              <a:gd name="T6" fmla="*/ 2843560 w 3434576"/>
              <a:gd name="T7" fmla="*/ 880946 h 4404731"/>
              <a:gd name="T8" fmla="*/ 3434576 w 3434576"/>
              <a:gd name="T9" fmla="*/ 0 h 44047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34576"/>
              <a:gd name="T16" fmla="*/ 0 h 4404731"/>
              <a:gd name="T17" fmla="*/ 3434576 w 3434576"/>
              <a:gd name="T18" fmla="*/ 4404731 h 44047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34576" h="4404731">
                <a:moveTo>
                  <a:pt x="0" y="4404731"/>
                </a:moveTo>
                <a:cubicBezTo>
                  <a:pt x="274134" y="4136172"/>
                  <a:pt x="548268" y="3867614"/>
                  <a:pt x="869795" y="3479180"/>
                </a:cubicBezTo>
                <a:cubicBezTo>
                  <a:pt x="1191322" y="3090746"/>
                  <a:pt x="1600200" y="2507166"/>
                  <a:pt x="1929161" y="2074127"/>
                </a:cubicBezTo>
                <a:cubicBezTo>
                  <a:pt x="2258122" y="1641088"/>
                  <a:pt x="2592659" y="1226634"/>
                  <a:pt x="2843561" y="880946"/>
                </a:cubicBezTo>
                <a:cubicBezTo>
                  <a:pt x="3094464" y="535258"/>
                  <a:pt x="3264520" y="267629"/>
                  <a:pt x="3434576" y="0"/>
                </a:cubicBezTo>
              </a:path>
            </a:pathLst>
          </a:custGeom>
          <a:noFill/>
          <a:ln w="571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11273" name="TextBox 20"/>
          <p:cNvSpPr txBox="1">
            <a:spLocks noChangeArrowheads="1"/>
          </p:cNvSpPr>
          <p:nvPr/>
        </p:nvSpPr>
        <p:spPr bwMode="auto">
          <a:xfrm>
            <a:off x="6167439" y="3143251"/>
            <a:ext cx="3382403" cy="83099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The regrettable absence of death</a:t>
            </a:r>
          </a:p>
        </p:txBody>
      </p:sp>
      <p:sp>
        <p:nvSpPr>
          <p:cNvPr id="11274" name="TextBox 21"/>
          <p:cNvSpPr txBox="1">
            <a:spLocks noChangeArrowheads="1"/>
          </p:cNvSpPr>
          <p:nvPr/>
        </p:nvSpPr>
        <p:spPr bwMode="auto">
          <a:xfrm rot="-5400000">
            <a:off x="1371601" y="4295776"/>
            <a:ext cx="14811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Geeks</a:t>
            </a:r>
          </a:p>
        </p:txBody>
      </p:sp>
      <p:sp>
        <p:nvSpPr>
          <p:cNvPr id="11275" name="TextBox 22"/>
          <p:cNvSpPr txBox="1">
            <a:spLocks noChangeArrowheads="1"/>
          </p:cNvSpPr>
          <p:nvPr/>
        </p:nvSpPr>
        <p:spPr bwMode="auto">
          <a:xfrm rot="-5400000">
            <a:off x="1085850" y="2224088"/>
            <a:ext cx="205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Practitioners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952860" y="1500174"/>
            <a:ext cx="6000792" cy="357190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Threshold of immortality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24063" y="1"/>
            <a:ext cx="7886700" cy="1096963"/>
          </a:xfrm>
        </p:spPr>
        <p:txBody>
          <a:bodyPr/>
          <a:lstStyle/>
          <a:p>
            <a:pPr eaLnBrk="1" hangingPunct="1"/>
            <a:r>
              <a:rPr lang="en-GB" sz="4000" dirty="0"/>
              <a:t>Committee languages</a:t>
            </a:r>
          </a:p>
        </p:txBody>
      </p:sp>
      <p:sp>
        <p:nvSpPr>
          <p:cNvPr id="10243" name="TextBox 14"/>
          <p:cNvSpPr txBox="1">
            <a:spLocks noChangeArrowheads="1"/>
          </p:cNvSpPr>
          <p:nvPr/>
        </p:nvSpPr>
        <p:spPr bwMode="auto">
          <a:xfrm>
            <a:off x="37099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1yr</a:t>
            </a:r>
          </a:p>
        </p:txBody>
      </p:sp>
      <p:sp>
        <p:nvSpPr>
          <p:cNvPr id="10244" name="TextBox 15"/>
          <p:cNvSpPr txBox="1">
            <a:spLocks noChangeArrowheads="1"/>
          </p:cNvSpPr>
          <p:nvPr/>
        </p:nvSpPr>
        <p:spPr bwMode="auto">
          <a:xfrm>
            <a:off x="5195888" y="5389563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5yr</a:t>
            </a:r>
          </a:p>
        </p:txBody>
      </p:sp>
      <p:sp>
        <p:nvSpPr>
          <p:cNvPr id="10245" name="TextBox 16"/>
          <p:cNvSpPr txBox="1">
            <a:spLocks noChangeArrowheads="1"/>
          </p:cNvSpPr>
          <p:nvPr/>
        </p:nvSpPr>
        <p:spPr bwMode="auto">
          <a:xfrm>
            <a:off x="6224588" y="5389563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10yr</a:t>
            </a:r>
          </a:p>
        </p:txBody>
      </p:sp>
      <p:sp>
        <p:nvSpPr>
          <p:cNvPr id="10246" name="TextBox 17"/>
          <p:cNvSpPr txBox="1">
            <a:spLocks noChangeArrowheads="1"/>
          </p:cNvSpPr>
          <p:nvPr/>
        </p:nvSpPr>
        <p:spPr bwMode="auto">
          <a:xfrm>
            <a:off x="7939088" y="5348619"/>
            <a:ext cx="125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15yr</a:t>
            </a:r>
          </a:p>
        </p:txBody>
      </p:sp>
      <p:sp>
        <p:nvSpPr>
          <p:cNvPr id="10252" name="TextBox 13"/>
          <p:cNvSpPr txBox="1">
            <a:spLocks noChangeArrowheads="1"/>
          </p:cNvSpPr>
          <p:nvPr/>
        </p:nvSpPr>
        <p:spPr bwMode="auto">
          <a:xfrm>
            <a:off x="1809751" y="1857378"/>
            <a:ext cx="1845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1,000,000</a:t>
            </a:r>
          </a:p>
        </p:txBody>
      </p:sp>
      <p:cxnSp>
        <p:nvCxnSpPr>
          <p:cNvPr id="10253" name="Straight Connector 4"/>
          <p:cNvCxnSpPr>
            <a:cxnSpLocks noChangeShapeType="1"/>
          </p:cNvCxnSpPr>
          <p:nvPr/>
        </p:nvCxnSpPr>
        <p:spPr bwMode="auto">
          <a:xfrm rot="5400000">
            <a:off x="2057911" y="3493871"/>
            <a:ext cx="3418406" cy="2541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54" name="Straight Connector 7"/>
          <p:cNvCxnSpPr>
            <a:cxnSpLocks noChangeShapeType="1"/>
          </p:cNvCxnSpPr>
          <p:nvPr/>
        </p:nvCxnSpPr>
        <p:spPr bwMode="auto">
          <a:xfrm rot="10800000" flipV="1">
            <a:off x="3767114" y="5202108"/>
            <a:ext cx="5829324" cy="29042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0255" name="TextBox 10"/>
          <p:cNvSpPr txBox="1">
            <a:spLocks noChangeArrowheads="1"/>
          </p:cNvSpPr>
          <p:nvPr/>
        </p:nvSpPr>
        <p:spPr bwMode="auto">
          <a:xfrm>
            <a:off x="3195610" y="4535710"/>
            <a:ext cx="4572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</a:t>
            </a:r>
          </a:p>
        </p:txBody>
      </p:sp>
      <p:sp>
        <p:nvSpPr>
          <p:cNvPr id="10256" name="TextBox 11"/>
          <p:cNvSpPr txBox="1">
            <a:spLocks noChangeArrowheads="1"/>
          </p:cNvSpPr>
          <p:nvPr/>
        </p:nvSpPr>
        <p:spPr bwMode="auto">
          <a:xfrm>
            <a:off x="2509809" y="3664353"/>
            <a:ext cx="11430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100</a:t>
            </a:r>
          </a:p>
        </p:txBody>
      </p:sp>
      <p:sp>
        <p:nvSpPr>
          <p:cNvPr id="10257" name="TextBox 12"/>
          <p:cNvSpPr txBox="1">
            <a:spLocks noChangeArrowheads="1"/>
          </p:cNvSpPr>
          <p:nvPr/>
        </p:nvSpPr>
        <p:spPr bwMode="auto">
          <a:xfrm>
            <a:off x="2095469" y="2786099"/>
            <a:ext cx="1485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GB"/>
              <a:t>10,000</a:t>
            </a:r>
          </a:p>
        </p:txBody>
      </p:sp>
      <p:sp>
        <p:nvSpPr>
          <p:cNvPr id="10249" name="TextBox 19"/>
          <p:cNvSpPr txBox="1">
            <a:spLocks noChangeArrowheads="1"/>
          </p:cNvSpPr>
          <p:nvPr/>
        </p:nvSpPr>
        <p:spPr bwMode="auto">
          <a:xfrm>
            <a:off x="6310314" y="3786189"/>
            <a:ext cx="3102093" cy="83099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The committee language</a:t>
            </a:r>
          </a:p>
        </p:txBody>
      </p:sp>
      <p:sp>
        <p:nvSpPr>
          <p:cNvPr id="10250" name="TextBox 20"/>
          <p:cNvSpPr txBox="1">
            <a:spLocks noChangeArrowheads="1"/>
          </p:cNvSpPr>
          <p:nvPr/>
        </p:nvSpPr>
        <p:spPr bwMode="auto">
          <a:xfrm rot="-5400000">
            <a:off x="1371601" y="4295776"/>
            <a:ext cx="14811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Geeks</a:t>
            </a:r>
          </a:p>
        </p:txBody>
      </p:sp>
      <p:sp>
        <p:nvSpPr>
          <p:cNvPr id="10251" name="TextBox 21"/>
          <p:cNvSpPr txBox="1">
            <a:spLocks noChangeArrowheads="1"/>
          </p:cNvSpPr>
          <p:nvPr/>
        </p:nvSpPr>
        <p:spPr bwMode="auto">
          <a:xfrm rot="-5400000">
            <a:off x="1085850" y="2224088"/>
            <a:ext cx="205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dirty="0"/>
              <a:t>Practitioners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Haskell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809750" y="1785938"/>
            <a:ext cx="7786688" cy="3445212"/>
            <a:chOff x="0" y="1285860"/>
            <a:chExt cx="7786709" cy="3445111"/>
          </a:xfrm>
        </p:grpSpPr>
        <p:sp>
          <p:nvSpPr>
            <p:cNvPr id="12300" name="TextBox 13"/>
            <p:cNvSpPr txBox="1">
              <a:spLocks noChangeArrowheads="1"/>
            </p:cNvSpPr>
            <p:nvPr/>
          </p:nvSpPr>
          <p:spPr bwMode="auto">
            <a:xfrm>
              <a:off x="0" y="1357298"/>
              <a:ext cx="1845482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1,000,000</a:t>
              </a:r>
            </a:p>
          </p:txBody>
        </p:sp>
        <p:cxnSp>
          <p:nvCxnSpPr>
            <p:cNvPr id="12301" name="Straight Connector 4"/>
            <p:cNvCxnSpPr>
              <a:cxnSpLocks noChangeShapeType="1"/>
            </p:cNvCxnSpPr>
            <p:nvPr/>
          </p:nvCxnSpPr>
          <p:spPr bwMode="auto">
            <a:xfrm rot="5400000">
              <a:off x="248216" y="2993742"/>
              <a:ext cx="3418306" cy="25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2302" name="Straight Connector 7"/>
            <p:cNvCxnSpPr>
              <a:cxnSpLocks noChangeShapeType="1"/>
            </p:cNvCxnSpPr>
            <p:nvPr/>
          </p:nvCxnSpPr>
          <p:spPr bwMode="auto">
            <a:xfrm rot="10800000" flipV="1">
              <a:off x="1957369" y="4701930"/>
              <a:ext cx="5829340" cy="2904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2303" name="TextBox 10"/>
            <p:cNvSpPr txBox="1">
              <a:spLocks noChangeArrowheads="1"/>
            </p:cNvSpPr>
            <p:nvPr/>
          </p:nvSpPr>
          <p:spPr bwMode="auto">
            <a:xfrm>
              <a:off x="1385864" y="4035551"/>
              <a:ext cx="457203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</a:t>
              </a:r>
            </a:p>
          </p:txBody>
        </p:sp>
        <p:sp>
          <p:nvSpPr>
            <p:cNvPr id="12304" name="TextBox 11"/>
            <p:cNvSpPr txBox="1">
              <a:spLocks noChangeArrowheads="1"/>
            </p:cNvSpPr>
            <p:nvPr/>
          </p:nvSpPr>
          <p:spPr bwMode="auto">
            <a:xfrm>
              <a:off x="700060" y="3164220"/>
              <a:ext cx="1143008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100</a:t>
              </a:r>
            </a:p>
          </p:txBody>
        </p:sp>
        <p:sp>
          <p:nvSpPr>
            <p:cNvPr id="12305" name="TextBox 12"/>
            <p:cNvSpPr txBox="1">
              <a:spLocks noChangeArrowheads="1"/>
            </p:cNvSpPr>
            <p:nvPr/>
          </p:nvSpPr>
          <p:spPr bwMode="auto">
            <a:xfrm>
              <a:off x="285720" y="2285992"/>
              <a:ext cx="1485910" cy="36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GB"/>
                <a:t>10,000</a:t>
              </a:r>
            </a:p>
          </p:txBody>
        </p:sp>
      </p:grpSp>
      <p:sp>
        <p:nvSpPr>
          <p:cNvPr id="12296" name="Freeform 20"/>
          <p:cNvSpPr>
            <a:spLocks noChangeArrowheads="1"/>
          </p:cNvSpPr>
          <p:nvPr/>
        </p:nvSpPr>
        <p:spPr bwMode="auto">
          <a:xfrm>
            <a:off x="3812021" y="2377923"/>
            <a:ext cx="6460443" cy="2324158"/>
          </a:xfrm>
          <a:custGeom>
            <a:avLst/>
            <a:gdLst>
              <a:gd name="T0" fmla="*/ 21373 w 4448407"/>
              <a:gd name="T1" fmla="*/ 2007219 h 2023946"/>
              <a:gd name="T2" fmla="*/ 65978 w 4448407"/>
              <a:gd name="T3" fmla="*/ 1962615 h 2023946"/>
              <a:gd name="T4" fmla="*/ 545480 w 4448407"/>
              <a:gd name="T5" fmla="*/ 1538868 h 2023946"/>
              <a:gd name="T6" fmla="*/ 1270311 w 4448407"/>
              <a:gd name="T7" fmla="*/ 869795 h 2023946"/>
              <a:gd name="T8" fmla="*/ 3511706 w 4448407"/>
              <a:gd name="T9" fmla="*/ 791736 h 2023946"/>
              <a:gd name="T10" fmla="*/ 4448407 w 4448407"/>
              <a:gd name="T11" fmla="*/ 0 h 20239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448407"/>
              <a:gd name="T19" fmla="*/ 0 h 2023946"/>
              <a:gd name="T20" fmla="*/ 4448407 w 4448407"/>
              <a:gd name="T21" fmla="*/ 2023946 h 2023946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53199 w 4431296"/>
              <a:gd name="csY3" fmla="*/ 869795 h 2010109"/>
              <a:gd name="csX4" fmla="*/ 2500525 w 4431296"/>
              <a:gd name="csY4" fmla="*/ 819215 h 2010109"/>
              <a:gd name="csX5" fmla="*/ 4431296 w 4431296"/>
              <a:gd name="csY5" fmla="*/ 0 h 2010109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43821 w 4431296"/>
              <a:gd name="csY3" fmla="*/ 957730 h 2010109"/>
              <a:gd name="csX4" fmla="*/ 2500525 w 4431296"/>
              <a:gd name="csY4" fmla="*/ 819215 h 2010109"/>
              <a:gd name="csX5" fmla="*/ 4431296 w 4431296"/>
              <a:gd name="csY5" fmla="*/ 0 h 2010109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43821 w 4431296"/>
              <a:gd name="csY3" fmla="*/ 957730 h 2010109"/>
              <a:gd name="csX4" fmla="*/ 2500525 w 4431296"/>
              <a:gd name="csY4" fmla="*/ 819215 h 2010109"/>
              <a:gd name="csX5" fmla="*/ 3322471 w 4431296"/>
              <a:gd name="csY5" fmla="*/ 569001 h 2010109"/>
              <a:gd name="csX6" fmla="*/ 4431296 w 4431296"/>
              <a:gd name="csY6" fmla="*/ 0 h 2010109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43821 w 4431296"/>
              <a:gd name="csY3" fmla="*/ 957730 h 2010109"/>
              <a:gd name="csX4" fmla="*/ 2500525 w 4431296"/>
              <a:gd name="csY4" fmla="*/ 819215 h 2010109"/>
              <a:gd name="csX5" fmla="*/ 3397495 w 4431296"/>
              <a:gd name="csY5" fmla="*/ 640448 h 2010109"/>
              <a:gd name="csX6" fmla="*/ 4431296 w 4431296"/>
              <a:gd name="csY6" fmla="*/ 0 h 2010109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43821 w 4431296"/>
              <a:gd name="csY3" fmla="*/ 957730 h 2010109"/>
              <a:gd name="csX4" fmla="*/ 2327032 w 4431296"/>
              <a:gd name="csY4" fmla="*/ 846695 h 2010109"/>
              <a:gd name="csX5" fmla="*/ 3397495 w 4431296"/>
              <a:gd name="csY5" fmla="*/ 640448 h 2010109"/>
              <a:gd name="csX6" fmla="*/ 4431296 w 4431296"/>
              <a:gd name="csY6" fmla="*/ 0 h 2010109"/>
              <a:gd name="csX0" fmla="*/ 4262 w 4431296"/>
              <a:gd name="csY0" fmla="*/ 2007219 h 2010109"/>
              <a:gd name="csX1" fmla="*/ 48867 w 4431296"/>
              <a:gd name="csY1" fmla="*/ 1962615 h 2010109"/>
              <a:gd name="csX2" fmla="*/ 528369 w 4431296"/>
              <a:gd name="csY2" fmla="*/ 1538868 h 2010109"/>
              <a:gd name="csX3" fmla="*/ 1243821 w 4431296"/>
              <a:gd name="csY3" fmla="*/ 957730 h 2010109"/>
              <a:gd name="csX4" fmla="*/ 2327032 w 4431296"/>
              <a:gd name="csY4" fmla="*/ 846695 h 2010109"/>
              <a:gd name="csX5" fmla="*/ 3242758 w 4431296"/>
              <a:gd name="csY5" fmla="*/ 612968 h 2010109"/>
              <a:gd name="csX6" fmla="*/ 4431296 w 4431296"/>
              <a:gd name="csY6" fmla="*/ 0 h 20101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31296" h="2010109">
                <a:moveTo>
                  <a:pt x="4262" y="2007219"/>
                </a:moveTo>
                <a:cubicBezTo>
                  <a:pt x="-17111" y="2023946"/>
                  <a:pt x="48867" y="1962615"/>
                  <a:pt x="48867" y="1962615"/>
                </a:cubicBezTo>
                <a:cubicBezTo>
                  <a:pt x="136218" y="1884557"/>
                  <a:pt x="329210" y="1706349"/>
                  <a:pt x="528369" y="1538868"/>
                </a:cubicBezTo>
                <a:cubicBezTo>
                  <a:pt x="727528" y="1371387"/>
                  <a:pt x="944044" y="1073092"/>
                  <a:pt x="1243821" y="957730"/>
                </a:cubicBezTo>
                <a:cubicBezTo>
                  <a:pt x="1543598" y="842368"/>
                  <a:pt x="1980590" y="911483"/>
                  <a:pt x="2327032" y="846695"/>
                </a:cubicBezTo>
                <a:cubicBezTo>
                  <a:pt x="2673474" y="781907"/>
                  <a:pt x="2920963" y="749504"/>
                  <a:pt x="3242758" y="612968"/>
                </a:cubicBezTo>
                <a:cubicBezTo>
                  <a:pt x="3564553" y="476432"/>
                  <a:pt x="4246492" y="94833"/>
                  <a:pt x="4431296" y="0"/>
                </a:cubicBezTo>
              </a:path>
            </a:pathLst>
          </a:custGeom>
          <a:noFill/>
          <a:ln w="571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12297" name="TextBox 21"/>
          <p:cNvSpPr txBox="1">
            <a:spLocks noChangeArrowheads="1"/>
          </p:cNvSpPr>
          <p:nvPr/>
        </p:nvSpPr>
        <p:spPr bwMode="auto">
          <a:xfrm>
            <a:off x="6296666" y="3758892"/>
            <a:ext cx="264318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The second life?</a:t>
            </a:r>
          </a:p>
        </p:txBody>
      </p:sp>
      <p:sp>
        <p:nvSpPr>
          <p:cNvPr id="12298" name="TextBox 22"/>
          <p:cNvSpPr txBox="1">
            <a:spLocks noChangeArrowheads="1"/>
          </p:cNvSpPr>
          <p:nvPr/>
        </p:nvSpPr>
        <p:spPr bwMode="auto">
          <a:xfrm rot="-5400000">
            <a:off x="1357953" y="4268480"/>
            <a:ext cx="14811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/>
              <a:t>Geeks</a:t>
            </a:r>
          </a:p>
        </p:txBody>
      </p:sp>
      <p:sp>
        <p:nvSpPr>
          <p:cNvPr id="12299" name="TextBox 23"/>
          <p:cNvSpPr txBox="1">
            <a:spLocks noChangeArrowheads="1"/>
          </p:cNvSpPr>
          <p:nvPr/>
        </p:nvSpPr>
        <p:spPr bwMode="auto">
          <a:xfrm rot="-5400000">
            <a:off x="1072202" y="2196792"/>
            <a:ext cx="2052638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 dirty="0"/>
              <a:t>Practitioners</a:t>
            </a:r>
          </a:p>
        </p:txBody>
      </p:sp>
      <p:sp>
        <p:nvSpPr>
          <p:cNvPr id="12291" name="TextBox 14"/>
          <p:cNvSpPr txBox="1">
            <a:spLocks noChangeArrowheads="1"/>
          </p:cNvSpPr>
          <p:nvPr/>
        </p:nvSpPr>
        <p:spPr bwMode="auto">
          <a:xfrm>
            <a:off x="3287689" y="5373216"/>
            <a:ext cx="12385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/>
              <a:t>Apr 1990</a:t>
            </a:r>
          </a:p>
        </p:txBody>
      </p:sp>
      <p:sp>
        <p:nvSpPr>
          <p:cNvPr id="12293" name="TextBox 16"/>
          <p:cNvSpPr txBox="1">
            <a:spLocks noChangeArrowheads="1"/>
          </p:cNvSpPr>
          <p:nvPr/>
        </p:nvSpPr>
        <p:spPr bwMode="auto">
          <a:xfrm>
            <a:off x="5364819" y="5387741"/>
            <a:ext cx="9195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/>
              <a:t>2000</a:t>
            </a:r>
          </a:p>
        </p:txBody>
      </p:sp>
      <p:sp>
        <p:nvSpPr>
          <p:cNvPr id="12294" name="TextBox 17"/>
          <p:cNvSpPr txBox="1">
            <a:spLocks noChangeArrowheads="1"/>
          </p:cNvSpPr>
          <p:nvPr/>
        </p:nvSpPr>
        <p:spPr bwMode="auto">
          <a:xfrm>
            <a:off x="7122934" y="5361846"/>
            <a:ext cx="7549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/>
              <a:t>2010</a:t>
            </a:r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8976320" y="5301305"/>
            <a:ext cx="7549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/>
              <a:t>2020</a:t>
            </a:r>
          </a:p>
        </p:txBody>
      </p:sp>
      <p:sp>
        <p:nvSpPr>
          <p:cNvPr id="22" name="Rounded Rectangular Callout 21"/>
          <p:cNvSpPr/>
          <p:nvPr/>
        </p:nvSpPr>
        <p:spPr bwMode="auto">
          <a:xfrm>
            <a:off x="4316192" y="5943550"/>
            <a:ext cx="1512168" cy="720080"/>
          </a:xfrm>
          <a:prstGeom prst="wedgeRoundRectCallout">
            <a:avLst>
              <a:gd name="adj1" fmla="val -21858"/>
              <a:gd name="adj2" fmla="val -100310"/>
              <a:gd name="adj3" fmla="val 16667"/>
            </a:avLst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000" dirty="0"/>
              <a:t>Java </a:t>
            </a:r>
          </a:p>
        </p:txBody>
      </p:sp>
      <p:sp>
        <p:nvSpPr>
          <p:cNvPr id="5" name="Rounded Rectangular Callout 21">
            <a:extLst>
              <a:ext uri="{FF2B5EF4-FFF2-40B4-BE49-F238E27FC236}">
                <a16:creationId xmlns:a16="http://schemas.microsoft.com/office/drawing/2014/main" id="{CA6A3BEC-5233-F2A4-F5D3-7615AFD42AC8}"/>
              </a:ext>
            </a:extLst>
          </p:cNvPr>
          <p:cNvSpPr/>
          <p:nvPr/>
        </p:nvSpPr>
        <p:spPr bwMode="auto">
          <a:xfrm>
            <a:off x="6681776" y="5943550"/>
            <a:ext cx="1512168" cy="720080"/>
          </a:xfrm>
          <a:prstGeom prst="wedgeRoundRectCallout">
            <a:avLst>
              <a:gd name="adj1" fmla="val -21858"/>
              <a:gd name="adj2" fmla="val -100310"/>
              <a:gd name="adj3" fmla="val 16667"/>
            </a:avLst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000" dirty="0"/>
              <a:t>Julia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F4F488D-6A50-8372-C45D-9050BE5A1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163" y="94710"/>
            <a:ext cx="3474172" cy="6858000"/>
          </a:xfrm>
          <a:prstGeom prst="rect">
            <a:avLst/>
          </a:prstGeom>
        </p:spPr>
      </p:pic>
      <p:sp>
        <p:nvSpPr>
          <p:cNvPr id="11" name="Rounded Rectangular Callout 7">
            <a:extLst>
              <a:ext uri="{FF2B5EF4-FFF2-40B4-BE49-F238E27FC236}">
                <a16:creationId xmlns:a16="http://schemas.microsoft.com/office/drawing/2014/main" id="{CF455F1C-4557-F3C3-F9C9-F04AF254F41E}"/>
              </a:ext>
            </a:extLst>
          </p:cNvPr>
          <p:cNvSpPr/>
          <p:nvPr/>
        </p:nvSpPr>
        <p:spPr>
          <a:xfrm>
            <a:off x="839416" y="2060848"/>
            <a:ext cx="2736304" cy="3384376"/>
          </a:xfrm>
          <a:prstGeom prst="wedgeRoundRectCallout">
            <a:avLst>
              <a:gd name="adj1" fmla="val 163553"/>
              <a:gd name="adj2" fmla="val 68049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Haskell and Julia </a:t>
            </a:r>
          </a:p>
          <a:p>
            <a:pPr algn="ctr"/>
            <a:endParaRPr lang="en-GB" sz="2800" dirty="0">
              <a:solidFill>
                <a:schemeClr val="tx1"/>
              </a:solidFill>
            </a:endParaRP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Niche languages, with a solid </a:t>
            </a:r>
            <a:r>
              <a:rPr lang="en-GB" sz="2800" dirty="0" err="1">
                <a:solidFill>
                  <a:schemeClr val="tx1"/>
                </a:solidFill>
              </a:rPr>
              <a:t>followingbb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94495F-2C2E-68F7-8621-7BA49B7AF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3" y="116633"/>
            <a:ext cx="612475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98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E721C-B7A9-62D0-2964-44CE6F40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A9B1CCD-A266-C071-64B5-BC94A9F4D810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ln w="6350">
                  <a:noFill/>
                </a:ln>
                <a:latin typeface="+mj-lt"/>
                <a:ea typeface="+mj-ea"/>
                <a:cs typeface="+mj-cs"/>
              </a:rPr>
              <a:t>Haskell and Julia: similarities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3FF8D3-E930-E0D8-2056-12DB5D424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916832"/>
            <a:ext cx="10552608" cy="4249018"/>
          </a:xfrm>
        </p:spPr>
        <p:txBody>
          <a:bodyPr>
            <a:normAutofit/>
          </a:bodyPr>
          <a:lstStyle/>
          <a:p>
            <a:r>
              <a:rPr lang="en-GB" sz="2800" dirty="0"/>
              <a:t>Mission driven</a:t>
            </a:r>
          </a:p>
          <a:p>
            <a:pPr lvl="1"/>
            <a:r>
              <a:rPr lang="en-GB" sz="2400" dirty="0"/>
              <a:t>Julia: get stuff done</a:t>
            </a:r>
          </a:p>
          <a:p>
            <a:pPr lvl="1"/>
            <a:r>
              <a:rPr lang="en-GB" sz="2400" dirty="0"/>
              <a:t>Haskell: explore purity and laziness</a:t>
            </a:r>
          </a:p>
          <a:p>
            <a:pPr marL="457200" lvl="1" indent="0">
              <a:buNone/>
            </a:pPr>
            <a:endParaRPr lang="en-GB" sz="2400" dirty="0"/>
          </a:p>
          <a:p>
            <a:r>
              <a:rPr lang="en-GB" sz="2800" dirty="0"/>
              <a:t>Joyful</a:t>
            </a:r>
          </a:p>
          <a:p>
            <a:endParaRPr lang="en-GB" sz="2800" dirty="0"/>
          </a:p>
          <a:p>
            <a:r>
              <a:rPr lang="en-GB" sz="2800" dirty="0"/>
              <a:t>Open source, with no major corporate sponsor</a:t>
            </a:r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91AE065E-6A81-4FA6-9DFE-3779C8E90A07}"/>
              </a:ext>
            </a:extLst>
          </p:cNvPr>
          <p:cNvSpPr/>
          <p:nvPr/>
        </p:nvSpPr>
        <p:spPr>
          <a:xfrm>
            <a:off x="5015880" y="1052736"/>
            <a:ext cx="6984776" cy="1368152"/>
          </a:xfrm>
          <a:prstGeom prst="wedgeRoundRectCallout">
            <a:avLst>
              <a:gd name="adj1" fmla="val -57127"/>
              <a:gd name="adj2" fmla="val 50618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Even though we recognize that we are inexcusably greedy, we still want to have it all. About two and a half years ago, we set out to create the language of our greed.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“Why we created Julia”, Bezanson, Karpinski, Edelman, 2012</a:t>
            </a:r>
          </a:p>
        </p:txBody>
      </p:sp>
      <p:sp>
        <p:nvSpPr>
          <p:cNvPr id="9" name="Rounded Rectangular Callout 7">
            <a:extLst>
              <a:ext uri="{FF2B5EF4-FFF2-40B4-BE49-F238E27FC236}">
                <a16:creationId xmlns:a16="http://schemas.microsoft.com/office/drawing/2014/main" id="{0D3CF975-58A2-3408-6E3B-F822C300517C}"/>
              </a:ext>
            </a:extLst>
          </p:cNvPr>
          <p:cNvSpPr/>
          <p:nvPr/>
        </p:nvSpPr>
        <p:spPr>
          <a:xfrm>
            <a:off x="4603552" y="3645024"/>
            <a:ext cx="6984776" cy="1224136"/>
          </a:xfrm>
          <a:prstGeom prst="wedgeRoundRectCallout">
            <a:avLst>
              <a:gd name="adj1" fmla="val -76613"/>
              <a:gd name="adj2" fmla="val 6538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But the more I leaned into it, the more I realised Haskell wasn’t just another tool in the programming toolbox. In fact it was a different way of thinking altogether. And that’s exactly why I love it.  “Why I love Haskell”, Indu, 2025</a:t>
            </a:r>
          </a:p>
        </p:txBody>
      </p:sp>
    </p:spTree>
    <p:extLst>
      <p:ext uri="{BB962C8B-B14F-4D97-AF65-F5344CB8AC3E}">
        <p14:creationId xmlns:p14="http://schemas.microsoft.com/office/powerpoint/2010/main" val="211743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81BBB-A217-1023-A54A-2711852C3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0A85B34-622C-75C8-7ED7-27C9582B201D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ln w="6350">
                  <a:noFill/>
                </a:ln>
                <a:latin typeface="+mj-lt"/>
                <a:ea typeface="+mj-ea"/>
                <a:cs typeface="+mj-cs"/>
              </a:rPr>
              <a:t>Haskell and Julia: differences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F4D7FE4-0FC0-7076-8931-20BB765F3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679944"/>
              </p:ext>
            </p:extLst>
          </p:nvPr>
        </p:nvGraphicFramePr>
        <p:xfrm>
          <a:off x="911424" y="1340768"/>
          <a:ext cx="10585176" cy="509016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5292588">
                  <a:extLst>
                    <a:ext uri="{9D8B030D-6E8A-4147-A177-3AD203B41FA5}">
                      <a16:colId xmlns:a16="http://schemas.microsoft.com/office/drawing/2014/main" val="372121775"/>
                    </a:ext>
                  </a:extLst>
                </a:gridCol>
                <a:gridCol w="5292588">
                  <a:extLst>
                    <a:ext uri="{9D8B030D-6E8A-4147-A177-3AD203B41FA5}">
                      <a16:colId xmlns:a16="http://schemas.microsoft.com/office/drawing/2014/main" val="4219962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Haskell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Julia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860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General purpose; no killer app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Computational research</a:t>
                      </a:r>
                      <a:br>
                        <a:rPr lang="en-GB" sz="24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[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Dateris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, “Why Julia”]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934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A laboratory and (hopefully) get stuff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Get stuff 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536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Performance is 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Performance is essential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424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“Despite static typing we can get productivity”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“Despite dynamic dispatch we can get performance” [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Charuvy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486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Remorselessly pure (monads for mutation)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Supports functional style (programming with values), but does not require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641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Types classes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Multiple dispatch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220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44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1976-80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772816"/>
            <a:ext cx="8208912" cy="374496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4400" dirty="0"/>
              <a:t>John and Simon</a:t>
            </a:r>
            <a:br>
              <a:rPr lang="en-GB" sz="4400" dirty="0"/>
            </a:br>
            <a:r>
              <a:rPr lang="en-GB" sz="4400" dirty="0"/>
              <a:t>go to university</a:t>
            </a:r>
          </a:p>
          <a:p>
            <a:pPr algn="ctr">
              <a:buNone/>
            </a:pPr>
            <a:endParaRPr lang="en-GB" sz="4400" dirty="0"/>
          </a:p>
          <a:p>
            <a:pPr algn="ctr">
              <a:buNone/>
            </a:pPr>
            <a:r>
              <a:rPr lang="en-GB" sz="2800" dirty="0"/>
              <a:t>Early days of microprocessors</a:t>
            </a:r>
          </a:p>
          <a:p>
            <a:pPr algn="ctr">
              <a:buNone/>
            </a:pPr>
            <a:r>
              <a:rPr lang="en-GB" sz="2800" dirty="0"/>
              <a:t>4kbytes is a lot of memory</a:t>
            </a:r>
          </a:p>
          <a:p>
            <a:pPr algn="ctr">
              <a:buNone/>
            </a:pPr>
            <a:r>
              <a:rPr lang="en-GB" sz="2800" dirty="0"/>
              <a:t>Cambridge University has one (1) computer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628801"/>
            <a:ext cx="1728192" cy="199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9" y="1628800"/>
            <a:ext cx="20478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07127-0750-9772-2250-5DE5C661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14385" cy="816042"/>
          </a:xfrm>
        </p:spPr>
        <p:txBody>
          <a:bodyPr/>
          <a:lstStyle/>
          <a:p>
            <a:r>
              <a:rPr lang="en-GB" dirty="0"/>
              <a:t>Julia and GHC’s source code (2026)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04D973-26E1-E0DB-27FA-FAFAD616E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740611"/>
              </p:ext>
            </p:extLst>
          </p:nvPr>
        </p:nvGraphicFramePr>
        <p:xfrm>
          <a:off x="335360" y="1508409"/>
          <a:ext cx="11665297" cy="4104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val="166886142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4022488703"/>
                    </a:ext>
                  </a:extLst>
                </a:gridCol>
                <a:gridCol w="3168353">
                  <a:extLst>
                    <a:ext uri="{9D8B030D-6E8A-4147-A177-3AD203B41FA5}">
                      <a16:colId xmlns:a16="http://schemas.microsoft.com/office/drawing/2014/main" val="1863088979"/>
                    </a:ext>
                  </a:extLst>
                </a:gridCol>
              </a:tblGrid>
              <a:tr h="666617">
                <a:tc>
                  <a:txBody>
                    <a:bodyPr/>
                    <a:lstStyle/>
                    <a:p>
                      <a:r>
                        <a:rPr lang="en-GB" sz="3200" dirty="0"/>
                        <a:t>Lines of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Julia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Haskell (GHC)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654546"/>
                  </a:ext>
                </a:extLst>
              </a:tr>
              <a:tr h="666617">
                <a:tc>
                  <a:txBody>
                    <a:bodyPr/>
                    <a:lstStyle/>
                    <a:p>
                      <a:r>
                        <a:rPr lang="en-GB" sz="3200" dirty="0"/>
                        <a:t>Compiler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100k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306k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1449"/>
                  </a:ext>
                </a:extLst>
              </a:tr>
              <a:tr h="666617">
                <a:tc>
                  <a:txBody>
                    <a:bodyPr/>
                    <a:lstStyle/>
                    <a:p>
                      <a:r>
                        <a:rPr lang="en-GB" sz="3200" dirty="0"/>
                        <a:t>Compiler 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17k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194k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212371"/>
                  </a:ext>
                </a:extLst>
              </a:tr>
              <a:tr h="714234">
                <a:tc>
                  <a:txBody>
                    <a:bodyPr/>
                    <a:lstStyle/>
                    <a:p>
                      <a:r>
                        <a:rPr lang="en-GB" sz="3200" dirty="0"/>
                        <a:t>Runtime system source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61k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77k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53451"/>
                  </a:ext>
                </a:extLst>
              </a:tr>
              <a:tr h="723756">
                <a:tc>
                  <a:txBody>
                    <a:bodyPr/>
                    <a:lstStyle/>
                    <a:p>
                      <a:r>
                        <a:rPr lang="en-GB" sz="3200" dirty="0"/>
                        <a:t>Runtime system 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10k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35k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81417"/>
                  </a:ext>
                </a:extLst>
              </a:tr>
              <a:tr h="666617">
                <a:tc>
                  <a:txBody>
                    <a:bodyPr/>
                    <a:lstStyle/>
                    <a:p>
                      <a:r>
                        <a:rPr lang="en-GB" sz="3200" dirty="0"/>
                        <a:t>Overall comment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3200" dirty="0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1006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9719BE6-732D-E5FE-05DB-B2CA680E3C79}"/>
              </a:ext>
            </a:extLst>
          </p:cNvPr>
          <p:cNvSpPr txBox="1"/>
          <p:nvPr/>
        </p:nvSpPr>
        <p:spPr>
          <a:xfrm>
            <a:off x="911424" y="5733256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Uses Julia’s new parser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Counts docstrings as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Ignores libraries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B2573F-7E02-2584-9854-0EC82826BEB0}"/>
              </a:ext>
            </a:extLst>
          </p:cNvPr>
          <p:cNvSpPr txBox="1"/>
          <p:nvPr/>
        </p:nvSpPr>
        <p:spPr>
          <a:xfrm>
            <a:off x="5735960" y="5761642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Treats “</a:t>
            </a:r>
            <a:r>
              <a:rPr lang="en-GB" dirty="0" err="1"/>
              <a:t>typechecking</a:t>
            </a:r>
            <a:r>
              <a:rPr lang="en-GB" dirty="0"/>
              <a:t>” as compiler, even though it may happen at runtime in Julia</a:t>
            </a:r>
          </a:p>
        </p:txBody>
      </p:sp>
    </p:spTree>
    <p:extLst>
      <p:ext uri="{BB962C8B-B14F-4D97-AF65-F5344CB8AC3E}">
        <p14:creationId xmlns:p14="http://schemas.microsoft.com/office/powerpoint/2010/main" val="4029045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1703512" y="1772816"/>
            <a:ext cx="7776864" cy="3600400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After 36 years, Haskell has a vibrant, growing ecosystem,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and is </a:t>
            </a:r>
            <a:r>
              <a:rPr lang="en-GB" sz="3200" b="1" dirty="0">
                <a:solidFill>
                  <a:schemeClr val="bg1"/>
                </a:solidFill>
              </a:rPr>
              <a:t>still</a:t>
            </a:r>
            <a:r>
              <a:rPr lang="en-GB" sz="3200" dirty="0">
                <a:solidFill>
                  <a:schemeClr val="bg1"/>
                </a:solidFill>
              </a:rPr>
              <a:t> in a ferment of new developments.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sz="6600" dirty="0">
                <a:solidFill>
                  <a:schemeClr val="bg1"/>
                </a:solidFill>
              </a:rPr>
              <a:t>Why?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B4D4-83C0-C7D2-2487-118F395E5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1F78686-D1DB-3AB7-B082-A8DB730CB0F1}"/>
              </a:ext>
            </a:extLst>
          </p:cNvPr>
          <p:cNvSpPr/>
          <p:nvPr/>
        </p:nvSpPr>
        <p:spPr bwMode="auto">
          <a:xfrm>
            <a:off x="2207568" y="260648"/>
            <a:ext cx="7776864" cy="1944216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After 36 years, Haskell has a vibrant, growing ecosystem,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and is </a:t>
            </a:r>
            <a:r>
              <a:rPr lang="en-GB" sz="2000" b="1" dirty="0">
                <a:solidFill>
                  <a:schemeClr val="bg1"/>
                </a:solidFill>
              </a:rPr>
              <a:t>still</a:t>
            </a:r>
            <a:r>
              <a:rPr lang="en-GB" sz="2000" dirty="0">
                <a:solidFill>
                  <a:schemeClr val="bg1"/>
                </a:solidFill>
              </a:rPr>
              <a:t> in a ferment of new developments.</a:t>
            </a:r>
          </a:p>
          <a:p>
            <a:pPr algn="ctr"/>
            <a:endParaRPr lang="en-GB" sz="1200" dirty="0">
              <a:solidFill>
                <a:schemeClr val="bg1"/>
              </a:solidFill>
            </a:endParaRPr>
          </a:p>
          <a:p>
            <a:pPr algn="ctr"/>
            <a:r>
              <a:rPr lang="en-GB" sz="4800" dirty="0">
                <a:solidFill>
                  <a:schemeClr val="bg1"/>
                </a:solidFill>
              </a:rPr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D13B7-EC7D-15AB-6DC3-DA9ED6AE47DE}"/>
              </a:ext>
            </a:extLst>
          </p:cNvPr>
          <p:cNvSpPr txBox="1">
            <a:spLocks/>
          </p:cNvSpPr>
          <p:nvPr/>
        </p:nvSpPr>
        <p:spPr>
          <a:xfrm>
            <a:off x="2300626" y="2348880"/>
            <a:ext cx="7696200" cy="2664296"/>
          </a:xfrm>
          <a:prstGeom prst="rect">
            <a:avLst/>
          </a:prstGeom>
        </p:spPr>
        <p:txBody>
          <a:bodyPr/>
          <a:lstStyle/>
          <a:p>
            <a:pPr marL="514350" indent="-514350">
              <a:spcBef>
                <a:spcPct val="2000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GB" sz="2800" kern="0" dirty="0">
                <a:latin typeface="+mn-lt"/>
              </a:rPr>
              <a:t>Keep faith with deep, simple principles</a:t>
            </a:r>
          </a:p>
          <a:p>
            <a:pPr marL="971550" lvl="1" indent="-5143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GB" sz="2800" kern="0" dirty="0">
                <a:latin typeface="+mn-lt"/>
              </a:rPr>
              <a:t>Purity</a:t>
            </a:r>
          </a:p>
          <a:p>
            <a:pPr marL="971550" lvl="1" indent="-5143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GB" sz="2800" kern="0" dirty="0">
                <a:latin typeface="+mn-lt"/>
              </a:rPr>
              <a:t>Rich static types</a:t>
            </a:r>
          </a:p>
          <a:p>
            <a:pPr marL="971550" lvl="1" indent="-5143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GB" sz="2800" kern="0" dirty="0">
                <a:latin typeface="+mn-lt"/>
              </a:rPr>
              <a:t>A tiny core language</a:t>
            </a:r>
          </a:p>
          <a:p>
            <a:pPr marL="514350" indent="-514350">
              <a:spcBef>
                <a:spcPct val="2000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GB" sz="2800" kern="0" dirty="0">
                <a:latin typeface="+mn-lt"/>
              </a:rPr>
              <a:t>A joyful laboratory,</a:t>
            </a:r>
            <a:br>
              <a:rPr lang="en-GB" sz="2800" kern="0" dirty="0">
                <a:latin typeface="+mn-lt"/>
              </a:rPr>
            </a:br>
            <a:r>
              <a:rPr lang="en-GB" sz="2800" kern="0" dirty="0">
                <a:latin typeface="+mn-lt"/>
              </a:rPr>
              <a:t>open to experiments</a:t>
            </a:r>
          </a:p>
          <a:p>
            <a:pPr marL="514350" indent="-514350">
              <a:spcBef>
                <a:spcPct val="2000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GB" sz="2800" kern="0" dirty="0"/>
              <a:t>Increasingly good </a:t>
            </a:r>
            <a:br>
              <a:rPr lang="en-GB" sz="2800" kern="0" dirty="0"/>
            </a:br>
            <a:r>
              <a:rPr lang="en-GB" sz="2800" kern="0" dirty="0"/>
              <a:t>for getting stuff done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GB" sz="2800" kern="0" dirty="0">
              <a:latin typeface="+mn-lt"/>
            </a:endParaRPr>
          </a:p>
        </p:txBody>
      </p:sp>
      <p:sp>
        <p:nvSpPr>
          <p:cNvPr id="5" name="Rounded Rectangular Callout 7">
            <a:extLst>
              <a:ext uri="{FF2B5EF4-FFF2-40B4-BE49-F238E27FC236}">
                <a16:creationId xmlns:a16="http://schemas.microsoft.com/office/drawing/2014/main" id="{4B06CBFC-6565-976E-DEDF-573820E2CD53}"/>
              </a:ext>
            </a:extLst>
          </p:cNvPr>
          <p:cNvSpPr/>
          <p:nvPr/>
        </p:nvSpPr>
        <p:spPr>
          <a:xfrm>
            <a:off x="7392144" y="3212976"/>
            <a:ext cx="3888432" cy="936104"/>
          </a:xfrm>
          <a:prstGeom prst="wedgeRoundRectCallout">
            <a:avLst>
              <a:gd name="adj1" fmla="val -51775"/>
              <a:gd name="adj2" fmla="val -84831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Avoid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success-at-all-costs</a:t>
            </a:r>
          </a:p>
        </p:txBody>
      </p:sp>
      <p:sp>
        <p:nvSpPr>
          <p:cNvPr id="6" name="Rounded Rectangular Callout 7">
            <a:extLst>
              <a:ext uri="{FF2B5EF4-FFF2-40B4-BE49-F238E27FC236}">
                <a16:creationId xmlns:a16="http://schemas.microsoft.com/office/drawing/2014/main" id="{95E0C0C8-D8C4-6328-72DA-0A6B6AD90B20}"/>
              </a:ext>
            </a:extLst>
          </p:cNvPr>
          <p:cNvSpPr/>
          <p:nvPr/>
        </p:nvSpPr>
        <p:spPr>
          <a:xfrm>
            <a:off x="7536160" y="5409220"/>
            <a:ext cx="3096344" cy="936104"/>
          </a:xfrm>
          <a:prstGeom prst="wedgeRoundRectCallout">
            <a:avLst>
              <a:gd name="adj1" fmla="val -66813"/>
              <a:gd name="adj2" fmla="val -87638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Avoid success,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at all costs</a:t>
            </a:r>
          </a:p>
        </p:txBody>
      </p:sp>
      <p:sp>
        <p:nvSpPr>
          <p:cNvPr id="7" name="Rounded Rectangular Callout 7">
            <a:extLst>
              <a:ext uri="{FF2B5EF4-FFF2-40B4-BE49-F238E27FC236}">
                <a16:creationId xmlns:a16="http://schemas.microsoft.com/office/drawing/2014/main" id="{65649B1E-EF71-94F4-E41C-55310A5F7F48}"/>
              </a:ext>
            </a:extLst>
          </p:cNvPr>
          <p:cNvSpPr/>
          <p:nvPr/>
        </p:nvSpPr>
        <p:spPr>
          <a:xfrm>
            <a:off x="182232" y="3969060"/>
            <a:ext cx="1808856" cy="1512168"/>
          </a:xfrm>
          <a:prstGeom prst="wedgeRoundRectCallout">
            <a:avLst>
              <a:gd name="adj1" fmla="val 70606"/>
              <a:gd name="adj2" fmla="val 13840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Tension here, of course</a:t>
            </a:r>
          </a:p>
        </p:txBody>
      </p:sp>
    </p:spTree>
    <p:extLst>
      <p:ext uri="{BB962C8B-B14F-4D97-AF65-F5344CB8AC3E}">
        <p14:creationId xmlns:p14="http://schemas.microsoft.com/office/powerpoint/2010/main" val="2268930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9DAE2-EB46-0440-6D81-BC93DB492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79933-1D8D-8E3C-0465-F9480E2B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404664"/>
            <a:ext cx="10130409" cy="1400530"/>
          </a:xfrm>
        </p:spPr>
        <p:txBody>
          <a:bodyPr/>
          <a:lstStyle/>
          <a:p>
            <a:r>
              <a:rPr lang="en-GB" sz="3600" dirty="0"/>
              <a:t>The joy of Haskell – a bit nerdy but </a:t>
            </a:r>
            <a:r>
              <a:rPr lang="en-GB" sz="3600" dirty="0" err="1"/>
              <a:t>pasionate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A118B-6BFF-F875-B1BE-38A4488E2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84784"/>
            <a:ext cx="9889232" cy="47636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i="1" dirty="0"/>
              <a:t>Anonymous</a:t>
            </a:r>
            <a:r>
              <a:rPr lang="en-GB" sz="2800" dirty="0"/>
              <a:t>: I'd love to explain to you how to write hello world in Haskell, but first let me introduce you to basic category theory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neutrino: in many ways, Haskell is like this </a:t>
            </a:r>
            <a:r>
              <a:rPr lang="en-GB" sz="2800" dirty="0" err="1"/>
              <a:t>primodial</a:t>
            </a:r>
            <a:r>
              <a:rPr lang="en-GB" sz="2800" dirty="0"/>
              <a:t> soup out of which other languages end up springing</a:t>
            </a:r>
          </a:p>
          <a:p>
            <a:pPr>
              <a:spcAft>
                <a:spcPts val="600"/>
              </a:spcAft>
            </a:pPr>
            <a:r>
              <a:rPr lang="en-GB" sz="2800" i="1" dirty="0" err="1"/>
              <a:t>hobophobe</a:t>
            </a:r>
            <a:r>
              <a:rPr lang="en-GB" sz="2800" dirty="0"/>
              <a:t>: So, I can only conclude that Haskell is a </a:t>
            </a:r>
            <a:r>
              <a:rPr lang="en-GB" sz="2800" dirty="0" err="1"/>
              <a:t>memetic</a:t>
            </a:r>
            <a:r>
              <a:rPr lang="en-GB" sz="2800" dirty="0"/>
              <a:t> virus, and monads are the eggs it lays out in innocent programming forums to entice others to become infected</a:t>
            </a:r>
          </a:p>
          <a:p>
            <a:pPr marL="0" indent="0">
              <a:buNone/>
            </a:pP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53492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Avoiding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455" y="1556792"/>
            <a:ext cx="9404723" cy="475242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A user base that makes Haskell nimble:</a:t>
            </a:r>
          </a:p>
          <a:p>
            <a:pPr lvl="1" indent="-3429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Smallish: enough users to drive innovation, not so many as to stifle it</a:t>
            </a:r>
          </a:p>
          <a:p>
            <a:pPr lvl="1" indent="-3429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Tolerant of bugs in GHC. Very tolerant. Originally</a:t>
            </a:r>
          </a:p>
          <a:p>
            <a:pPr lvl="1" indent="-3429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Innovative and slightly geeky:  Haskell users react to new features like hyenas react to red meat</a:t>
            </a:r>
          </a:p>
          <a:p>
            <a:pPr lvl="1" indent="-3429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Extremely friendly</a:t>
            </a:r>
            <a:endParaRPr lang="en-GB" sz="28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Avoided the Dead Hand of standardisation committees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F7FEA-9F71-239F-C9AC-23E888D1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4B91-0638-E0FB-EBA4-8D13D478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Failing to avoid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183D2-244B-6537-5433-243AB4E9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456" y="1412876"/>
            <a:ext cx="9001000" cy="453640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Haskell is now used by lots of companies (many tens, maybe hundreds)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They absolutely hate bugs and breakage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We pay far, far more attention to backwards compatibility than ever before.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800" dirty="0"/>
              <a:t>A heavy tax. But the price of success.</a:t>
            </a:r>
          </a:p>
        </p:txBody>
      </p:sp>
    </p:spTree>
    <p:extLst>
      <p:ext uri="{BB962C8B-B14F-4D97-AF65-F5344CB8AC3E}">
        <p14:creationId xmlns:p14="http://schemas.microsoft.com/office/powerpoint/2010/main" val="2537362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238375" y="2269572"/>
            <a:ext cx="7962081" cy="3895733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GB" sz="4000" dirty="0"/>
              <a:t>A tiny core language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sz="4000" dirty="0"/>
              <a:t>Purity and laziness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sz="4000" dirty="0"/>
              <a:t>Types; especially type classes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479376" y="548680"/>
            <a:ext cx="9721080" cy="921814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What deep, simple principles?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055440" y="2636912"/>
            <a:ext cx="10293665" cy="120032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A tiny core language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Deep, simple principles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2166910" y="2132856"/>
            <a:ext cx="3143272" cy="3939350"/>
          </a:xfrm>
          <a:prstGeom prst="roundRect">
            <a:avLst/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Haskell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Dozens of types </a:t>
            </a: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100+ constructors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8916806" y="3855015"/>
            <a:ext cx="214314" cy="2500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8256240" y="2708920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System FC</a:t>
            </a:r>
          </a:p>
          <a:p>
            <a:pPr algn="ctr"/>
            <a:r>
              <a:rPr lang="en-GB" dirty="0"/>
              <a:t>3 types, </a:t>
            </a:r>
            <a:br>
              <a:rPr lang="en-GB" dirty="0"/>
            </a:br>
            <a:r>
              <a:rPr lang="en-GB" dirty="0"/>
              <a:t>15 constructors 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5524496" y="2357430"/>
            <a:ext cx="3286148" cy="3286148"/>
          </a:xfrm>
          <a:prstGeom prst="rightArrow">
            <a:avLst>
              <a:gd name="adj1" fmla="val 21897"/>
              <a:gd name="adj2" fmla="val 85234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3200" dirty="0"/>
          </a:p>
        </p:txBody>
      </p:sp>
      <p:pic>
        <p:nvPicPr>
          <p:cNvPr id="171010" name="Picture 2" descr="C:\Documents and Settings\simonpj\Local Settings\Temporary Internet Files\Content.IE5\85BVTAC0\MCAN01317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8580" y="3884510"/>
            <a:ext cx="104034" cy="214314"/>
          </a:xfrm>
          <a:prstGeom prst="rect">
            <a:avLst/>
          </a:prstGeom>
          <a:noFill/>
        </p:spPr>
      </p:pic>
      <p:sp>
        <p:nvSpPr>
          <p:cNvPr id="16" name="Bent Arrow 15"/>
          <p:cNvSpPr/>
          <p:nvPr/>
        </p:nvSpPr>
        <p:spPr bwMode="auto">
          <a:xfrm rot="5400000">
            <a:off x="8882082" y="4286256"/>
            <a:ext cx="1071570" cy="357190"/>
          </a:xfrm>
          <a:prstGeom prst="ben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8739206" y="5131370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Rest of GHC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67608" y="1484785"/>
            <a:ext cx="2502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Source language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44073" y="1484785"/>
            <a:ext cx="3427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Intermediate language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Deep simple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331259"/>
            <a:ext cx="8946541" cy="4195481"/>
          </a:xfrm>
        </p:spPr>
        <p:txBody>
          <a:bodyPr/>
          <a:lstStyle/>
          <a:p>
            <a:r>
              <a:rPr lang="en-GB" sz="2800" dirty="0"/>
              <a:t>System F is </a:t>
            </a:r>
            <a:r>
              <a:rPr lang="en-GB" sz="2800" dirty="0" err="1"/>
              <a:t>GHC’s</a:t>
            </a:r>
            <a:r>
              <a:rPr lang="en-GB" sz="2800" dirty="0"/>
              <a:t> intermediate language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5360" y="2564904"/>
            <a:ext cx="7571303" cy="3416320"/>
          </a:xfrm>
          <a:prstGeom prst="rect">
            <a:avLst/>
          </a:prstGeom>
          <a:solidFill>
            <a:srgbClr val="FFFF99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data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=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Lit      Literal</a:t>
            </a: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App 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Lam 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Let      Bind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Case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Type [(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AltCon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, [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],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)]</a:t>
            </a: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Cast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Coercion</a:t>
            </a: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Type    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Type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 | Coercion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Coercion</a:t>
            </a:r>
            <a:endParaRPr lang="en-GB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data Bind   =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NonRec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| Rec [(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Var,Expr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)]</a:t>
            </a:r>
          </a:p>
          <a:p>
            <a:pPr>
              <a:tabLst>
                <a:tab pos="895350" algn="l"/>
                <a:tab pos="1257300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data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AltCon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= DEFAULT |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LitAlt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Lit |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DataAlt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itchFamily="49" charset="0"/>
              </a:rPr>
              <a:t>DataCon</a:t>
            </a:r>
            <a:r>
              <a:rPr lang="en-GB" b="1" dirty="0">
                <a:solidFill>
                  <a:schemeClr val="bg1"/>
                </a:solidFill>
                <a:latin typeface="Courier New" pitchFamily="49" charset="0"/>
              </a:rPr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9456" y="1853248"/>
            <a:ext cx="4196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(Well, something very like System F.)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3871D8-10DC-3C40-94CB-24EFB218F0BF}"/>
              </a:ext>
            </a:extLst>
          </p:cNvPr>
          <p:cNvSpPr/>
          <p:nvPr/>
        </p:nvSpPr>
        <p:spPr>
          <a:xfrm>
            <a:off x="8596307" y="1853248"/>
            <a:ext cx="324036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Everything has to translate into this tiny language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Statically typed for the entire compilation pipeline (very unusual)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Fantastic  language design sanity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The Call</a:t>
            </a:r>
          </a:p>
        </p:txBody>
      </p:sp>
      <p:sp>
        <p:nvSpPr>
          <p:cNvPr id="5123" name="Rounded Rectangle 3"/>
          <p:cNvSpPr>
            <a:spLocks noChangeArrowheads="1"/>
          </p:cNvSpPr>
          <p:nvPr/>
        </p:nvSpPr>
        <p:spPr bwMode="auto">
          <a:xfrm>
            <a:off x="3323086" y="1571626"/>
            <a:ext cx="201164" cy="38947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24" name="Rounded Rectangle 4"/>
          <p:cNvSpPr>
            <a:spLocks noChangeArrowheads="1"/>
          </p:cNvSpPr>
          <p:nvPr/>
        </p:nvSpPr>
        <p:spPr bwMode="auto">
          <a:xfrm>
            <a:off x="1559496" y="2880862"/>
            <a:ext cx="2754313" cy="7175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GB"/>
              <a:t>Dataflow architectures</a:t>
            </a:r>
          </a:p>
          <a:p>
            <a:pPr algn="ctr"/>
            <a:r>
              <a:rPr lang="en-GB"/>
              <a:t>(Arvind et al)</a:t>
            </a:r>
          </a:p>
        </p:txBody>
      </p:sp>
      <p:sp>
        <p:nvSpPr>
          <p:cNvPr id="5125" name="Rounded Rectangle 6"/>
          <p:cNvSpPr>
            <a:spLocks noChangeArrowheads="1"/>
          </p:cNvSpPr>
          <p:nvPr/>
        </p:nvSpPr>
        <p:spPr bwMode="auto">
          <a:xfrm>
            <a:off x="6024564" y="1357314"/>
            <a:ext cx="3286125" cy="13303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/>
              <a:t>Lazy functional</a:t>
            </a:r>
          </a:p>
          <a:p>
            <a:pPr algn="ctr"/>
            <a:r>
              <a:rPr lang="en-GB"/>
              <a:t>programming</a:t>
            </a:r>
            <a:br>
              <a:rPr lang="en-GB"/>
            </a:br>
            <a:r>
              <a:rPr lang="en-GB"/>
              <a:t>(Friedman, Wise, Henderson, Morris, Turner)</a:t>
            </a:r>
          </a:p>
        </p:txBody>
      </p:sp>
      <p:sp>
        <p:nvSpPr>
          <p:cNvPr id="5126" name="Rounded Rectangle 7"/>
          <p:cNvSpPr>
            <a:spLocks noChangeArrowheads="1"/>
          </p:cNvSpPr>
          <p:nvPr/>
        </p:nvSpPr>
        <p:spPr bwMode="auto">
          <a:xfrm>
            <a:off x="7167564" y="2928939"/>
            <a:ext cx="2714625" cy="10239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/>
              <a:t>SK combinators, </a:t>
            </a:r>
            <a:br>
              <a:rPr lang="en-GB"/>
            </a:br>
            <a:r>
              <a:rPr lang="en-GB"/>
              <a:t>graph reduction</a:t>
            </a:r>
          </a:p>
          <a:p>
            <a:pPr algn="ctr"/>
            <a:r>
              <a:rPr lang="en-GB"/>
              <a:t>(Turner)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3595689" y="4071938"/>
            <a:ext cx="4714875" cy="1993900"/>
          </a:xfrm>
          <a:prstGeom prst="ellipse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FF0000"/>
                </a:solidFill>
              </a:rPr>
              <a:t>John Backus</a:t>
            </a:r>
            <a:endParaRPr lang="en-GB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GB" dirty="0"/>
              <a:t>Can programming be liberated from the von Neumann style?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28" name="Rounded Rectangle 9"/>
          <p:cNvSpPr>
            <a:spLocks noChangeArrowheads="1"/>
          </p:cNvSpPr>
          <p:nvPr/>
        </p:nvSpPr>
        <p:spPr bwMode="auto">
          <a:xfrm>
            <a:off x="1666876" y="1285876"/>
            <a:ext cx="3643313" cy="13303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 dirty="0"/>
              <a:t>Functional programming: </a:t>
            </a:r>
            <a:br>
              <a:rPr lang="en-GB" dirty="0"/>
            </a:br>
            <a:r>
              <a:rPr lang="en-GB" dirty="0"/>
              <a:t>recursion, pattern matching, comprehensions </a:t>
            </a:r>
            <a:r>
              <a:rPr lang="en-GB" dirty="0" err="1"/>
              <a:t>etc</a:t>
            </a:r>
            <a:r>
              <a:rPr lang="en-GB" dirty="0"/>
              <a:t> </a:t>
            </a:r>
            <a:r>
              <a:rPr lang="en-GB" dirty="0" err="1"/>
              <a:t>etc</a:t>
            </a:r>
            <a:br>
              <a:rPr lang="en-GB" dirty="0"/>
            </a:br>
            <a:r>
              <a:rPr lang="en-GB" dirty="0"/>
              <a:t>(ML, SASL, KRC, Hope, Id)</a:t>
            </a:r>
          </a:p>
        </p:txBody>
      </p:sp>
      <p:sp>
        <p:nvSpPr>
          <p:cNvPr id="5129" name="Right Arrow 10"/>
          <p:cNvSpPr>
            <a:spLocks noChangeArrowheads="1"/>
          </p:cNvSpPr>
          <p:nvPr/>
        </p:nvSpPr>
        <p:spPr bwMode="auto">
          <a:xfrm rot="3334179">
            <a:off x="5027613" y="3140075"/>
            <a:ext cx="754062" cy="738188"/>
          </a:xfrm>
          <a:prstGeom prst="rightArrow">
            <a:avLst>
              <a:gd name="adj1" fmla="val 50000"/>
              <a:gd name="adj2" fmla="val 49983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30" name="Right Arrow 11"/>
          <p:cNvSpPr>
            <a:spLocks noChangeArrowheads="1"/>
          </p:cNvSpPr>
          <p:nvPr/>
        </p:nvSpPr>
        <p:spPr bwMode="auto">
          <a:xfrm rot="7735934">
            <a:off x="6085682" y="3113882"/>
            <a:ext cx="828675" cy="738188"/>
          </a:xfrm>
          <a:prstGeom prst="rightArrow">
            <a:avLst>
              <a:gd name="adj1" fmla="val 50000"/>
              <a:gd name="adj2" fmla="val 49970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31" name="Rounded Rectangle 13"/>
          <p:cNvSpPr>
            <a:spLocks noChangeArrowheads="1"/>
          </p:cNvSpPr>
          <p:nvPr/>
        </p:nvSpPr>
        <p:spPr bwMode="auto">
          <a:xfrm>
            <a:off x="8023673" y="285750"/>
            <a:ext cx="201165" cy="38947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3293D19-80E5-5F38-90F5-C59B01A78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715" y="3854612"/>
            <a:ext cx="2490860" cy="71750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GB" dirty="0"/>
              <a:t>Lambda the Ultimate</a:t>
            </a:r>
          </a:p>
          <a:p>
            <a:pPr algn="ctr"/>
            <a:r>
              <a:rPr lang="en-GB" dirty="0"/>
              <a:t>(Steele, </a:t>
            </a:r>
            <a:r>
              <a:rPr lang="en-GB" dirty="0" err="1"/>
              <a:t>Sussman</a:t>
            </a:r>
            <a:r>
              <a:rPr lang="en-GB" dirty="0"/>
              <a:t>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19728-4D6D-A10C-F089-9F7FCA6CB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7EBE-0A2F-38D7-48DB-25F11BBB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 Phil Wadler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D74AFD-1564-A5AB-78C7-5513E143C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47322" y="2052638"/>
            <a:ext cx="7459132" cy="4195762"/>
          </a:xfr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C0CF60D7-BE33-28F5-C7E4-FA742E34D7D9}"/>
              </a:ext>
            </a:extLst>
          </p:cNvPr>
          <p:cNvSpPr/>
          <p:nvPr/>
        </p:nvSpPr>
        <p:spPr>
          <a:xfrm>
            <a:off x="6312024" y="477005"/>
            <a:ext cx="2952328" cy="2592288"/>
          </a:xfrm>
          <a:prstGeom prst="wedgeRoundRectCallout">
            <a:avLst>
              <a:gd name="adj1" fmla="val -74411"/>
              <a:gd name="adj2" fmla="val 64325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You should use System F as your intermediate language</a:t>
            </a:r>
          </a:p>
        </p:txBody>
      </p:sp>
    </p:spTree>
    <p:extLst>
      <p:ext uri="{BB962C8B-B14F-4D97-AF65-F5344CB8AC3E}">
        <p14:creationId xmlns:p14="http://schemas.microsoft.com/office/powerpoint/2010/main" val="930877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BA94D7-C448-6213-B0F3-1F3FDA4EE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06721">
            <a:off x="844971" y="2759286"/>
            <a:ext cx="7464152" cy="19456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D6C496-BAC7-B17C-D4C6-58BBAE5C3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3398">
            <a:off x="6904874" y="3681195"/>
            <a:ext cx="4762745" cy="236232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276740"/>
            <a:ext cx="10392307" cy="4195481"/>
          </a:xfrm>
        </p:spPr>
        <p:txBody>
          <a:bodyPr/>
          <a:lstStyle/>
          <a:p>
            <a:pPr>
              <a:buNone/>
            </a:pPr>
            <a:r>
              <a:rPr lang="en-GB" sz="4000" dirty="0"/>
              <a:t>e ::= x | k | </a:t>
            </a:r>
            <a:r>
              <a:rPr lang="en-GB" sz="4000" b="1" dirty="0">
                <a:sym typeface="Symbol"/>
              </a:rPr>
              <a:t></a:t>
            </a:r>
            <a:r>
              <a:rPr lang="en-GB" sz="4000" dirty="0"/>
              <a:t> | e</a:t>
            </a:r>
            <a:r>
              <a:rPr lang="en-GB" sz="4000" baseline="-25000" dirty="0"/>
              <a:t>1</a:t>
            </a:r>
            <a:r>
              <a:rPr lang="en-GB" sz="4000" dirty="0"/>
              <a:t> e</a:t>
            </a:r>
            <a:r>
              <a:rPr lang="en-GB" sz="4000" baseline="-25000" dirty="0"/>
              <a:t>2</a:t>
            </a:r>
            <a:r>
              <a:rPr lang="en-GB" sz="4000" dirty="0"/>
              <a:t> | </a:t>
            </a:r>
            <a:r>
              <a:rPr lang="en-GB" sz="4000" dirty="0">
                <a:sym typeface="Symbol" panose="05050102010706020507" pitchFamily="18" charset="2"/>
              </a:rPr>
              <a:t></a:t>
            </a:r>
            <a:r>
              <a:rPr lang="en-GB" sz="4000" dirty="0"/>
              <a:t>(x:</a:t>
            </a:r>
            <a:r>
              <a:rPr lang="en-GB" sz="4000" b="1" dirty="0">
                <a:sym typeface="Symbol"/>
              </a:rPr>
              <a:t></a:t>
            </a:r>
            <a:r>
              <a:rPr lang="en-GB" sz="4000" dirty="0"/>
              <a:t>).e | </a:t>
            </a:r>
            <a:r>
              <a:rPr lang="en-GB" sz="4000" dirty="0">
                <a:sym typeface="Symbol" panose="05050102010706020507" pitchFamily="18" charset="2"/>
              </a:rPr>
              <a:t></a:t>
            </a:r>
            <a:r>
              <a:rPr lang="en-GB" sz="4000" dirty="0"/>
              <a:t>(a:</a:t>
            </a:r>
            <a:r>
              <a:rPr lang="en-GB" sz="4000" b="1" dirty="0">
                <a:sym typeface="Symbol"/>
              </a:rPr>
              <a:t> </a:t>
            </a:r>
            <a:r>
              <a:rPr lang="en-GB" sz="4000" dirty="0"/>
              <a:t>).e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DAA24F-6A49-B226-1B31-DA72F7AF11D2}"/>
              </a:ext>
            </a:extLst>
          </p:cNvPr>
          <p:cNvSpPr txBox="1"/>
          <p:nvPr/>
        </p:nvSpPr>
        <p:spPr>
          <a:xfrm rot="482308">
            <a:off x="10429662" y="528755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1971</a:t>
            </a:r>
          </a:p>
        </p:txBody>
      </p:sp>
      <p:pic>
        <p:nvPicPr>
          <p:cNvPr id="10" name="Picture 9" descr="John C. Reynolds, 1935-2013">
            <a:extLst>
              <a:ext uri="{FF2B5EF4-FFF2-40B4-BE49-F238E27FC236}">
                <a16:creationId xmlns:a16="http://schemas.microsoft.com/office/drawing/2014/main" id="{1F1699C5-959E-E2A1-EFB0-E6534E8E46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17" t="21650" r="4450" b="10101"/>
          <a:stretch>
            <a:fillRect/>
          </a:stretch>
        </p:blipFill>
        <p:spPr>
          <a:xfrm>
            <a:off x="902239" y="4604205"/>
            <a:ext cx="1862759" cy="2149563"/>
          </a:xfrm>
          <a:prstGeom prst="rect">
            <a:avLst/>
          </a:prstGeom>
        </p:spPr>
      </p:pic>
      <p:pic>
        <p:nvPicPr>
          <p:cNvPr id="11" name="Picture 10" descr="Jean-Yves Girard">
            <a:extLst>
              <a:ext uri="{FF2B5EF4-FFF2-40B4-BE49-F238E27FC236}">
                <a16:creationId xmlns:a16="http://schemas.microsoft.com/office/drawing/2014/main" id="{BC6950A9-2ED9-D6BC-C029-EAE641386D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976" y="4612665"/>
            <a:ext cx="2242939" cy="215322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aosabook.org/images/ghc/hscpipe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" t="-3947" r="-2611" b="18526"/>
          <a:stretch/>
        </p:blipFill>
        <p:spPr bwMode="auto">
          <a:xfrm>
            <a:off x="1964323" y="84221"/>
            <a:ext cx="3686175" cy="650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68008" y="692696"/>
            <a:ext cx="424714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Core to Core passes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The Simplifier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omic Sans MS" panose="030F0702030302020204" pitchFamily="66" charset="0"/>
              </a:rPr>
              <a:t>Inlining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Rewrite rules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Beta reduction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Case of case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Case of known constructor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omic Sans MS" panose="030F0702030302020204" pitchFamily="66" charset="0"/>
              </a:rPr>
              <a:t>etc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etc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err="1">
                <a:latin typeface="Comic Sans MS" panose="030F0702030302020204" pitchFamily="66" charset="0"/>
              </a:rPr>
              <a:t>etc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Specialise overloading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Float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Float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Demand, cardinality, and CPR 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omic Sans MS" panose="030F0702030302020204" pitchFamily="66" charset="0"/>
              </a:rPr>
              <a:t>Arity</a:t>
            </a:r>
            <a:r>
              <a:rPr lang="en-GB" sz="2000" dirty="0">
                <a:latin typeface="Comic Sans MS" panose="030F0702030302020204" pitchFamily="66" charset="0"/>
              </a:rPr>
              <a:t>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Call-pattern specialisation (</a:t>
            </a:r>
            <a:r>
              <a:rPr lang="en-GB" sz="2000" dirty="0" err="1">
                <a:latin typeface="Comic Sans MS" panose="030F0702030302020204" pitchFamily="66" charset="0"/>
              </a:rPr>
              <a:t>SpecConstr</a:t>
            </a:r>
            <a:r>
              <a:rPr lang="en-GB" sz="2000" dirty="0"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Plugins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078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6108F-3574-F475-B927-DF6A50F61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AC8CA4D8-5C34-2910-390F-368F42F58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1877" y="1857364"/>
            <a:ext cx="4084773" cy="34163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Laziness 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</a:rPr>
              <a:t>and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</a:rPr>
              <a:t>Purity</a:t>
            </a:r>
          </a:p>
        </p:txBody>
      </p:sp>
    </p:spTree>
    <p:extLst>
      <p:ext uri="{BB962C8B-B14F-4D97-AF65-F5344CB8AC3E}">
        <p14:creationId xmlns:p14="http://schemas.microsoft.com/office/powerpoint/2010/main" val="3351008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Laziness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 dirty="0"/>
              <a:t>Laziness was Haskell’s initial </a:t>
            </a:r>
            <a:br>
              <a:rPr lang="en-GB" sz="2800" dirty="0"/>
            </a:br>
            <a:r>
              <a:rPr lang="en-GB" sz="2800" dirty="0"/>
              <a:t>rallying cry</a:t>
            </a:r>
          </a:p>
          <a:p>
            <a:pPr eaLnBrk="1" hangingPunct="1"/>
            <a:r>
              <a:rPr lang="en-GB" sz="2800" dirty="0"/>
              <a:t>John Hughes’s famous paper “Why functional programming matters”</a:t>
            </a:r>
          </a:p>
          <a:p>
            <a:pPr lvl="1" eaLnBrk="1" hangingPunct="1"/>
            <a:r>
              <a:rPr lang="en-GB" sz="2400" dirty="0"/>
              <a:t>Modular programming needs powerful glue</a:t>
            </a:r>
          </a:p>
          <a:p>
            <a:pPr lvl="1" eaLnBrk="1" hangingPunct="1"/>
            <a:r>
              <a:rPr lang="en-GB" sz="2400" dirty="0"/>
              <a:t>Lazy evaluation enables new forms of modularity; in particular, separating </a:t>
            </a:r>
            <a:r>
              <a:rPr lang="en-GB" sz="2400" i="1" dirty="0"/>
              <a:t>generation</a:t>
            </a:r>
            <a:r>
              <a:rPr lang="en-GB" sz="2400" dirty="0"/>
              <a:t> from </a:t>
            </a:r>
            <a:r>
              <a:rPr lang="en-GB" sz="2400" i="1" dirty="0"/>
              <a:t>selection</a:t>
            </a:r>
            <a:r>
              <a:rPr lang="en-GB" sz="2400" dirty="0"/>
              <a:t>.</a:t>
            </a:r>
          </a:p>
          <a:p>
            <a:pPr lvl="1" eaLnBrk="1" hangingPunct="1"/>
            <a:r>
              <a:rPr lang="en-GB" sz="2400" dirty="0"/>
              <a:t>Non-strict semantics means that unrestricted beta substitution is OK.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D4FFEE-25A3-2D14-2A48-5462BDEA5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188640"/>
            <a:ext cx="4724809" cy="2743438"/>
          </a:xfrm>
          <a:prstGeom prst="rect">
            <a:avLst/>
          </a:prstGeom>
        </p:spPr>
      </p:pic>
      <p:pic>
        <p:nvPicPr>
          <p:cNvPr id="4" name="Picture 3" descr="Functional Conf">
            <a:extLst>
              <a:ext uri="{FF2B5EF4-FFF2-40B4-BE49-F238E27FC236}">
                <a16:creationId xmlns:a16="http://schemas.microsoft.com/office/drawing/2014/main" id="{FB661A53-B7A2-8390-3818-785C5990B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2" y="204140"/>
            <a:ext cx="1748943" cy="17489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But...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84473" y="1728662"/>
            <a:ext cx="8946541" cy="4195481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sz="2800" dirty="0"/>
              <a:t>Laziness makes it much harder to reason about performance, especially space</a:t>
            </a:r>
            <a:endParaRPr lang="en-GB" sz="2800" b="1" dirty="0">
              <a:latin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dirty="0"/>
              <a:t>Laziness has a real implementation cost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dirty="0"/>
              <a:t>Laziness can be added to a strict language (although not as easily as you might think)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dirty="0"/>
              <a:t>And it’s not so bad only having </a:t>
            </a:r>
            <a:r>
              <a:rPr lang="en-GB" sz="2800" b="1" dirty="0" err="1">
                <a:latin typeface="Symbol" pitchFamily="18" charset="2"/>
              </a:rPr>
              <a:t>b</a:t>
            </a:r>
            <a:r>
              <a:rPr lang="en-GB" sz="2800" dirty="0" err="1"/>
              <a:t>V</a:t>
            </a:r>
            <a:r>
              <a:rPr lang="en-GB" sz="2800" dirty="0"/>
              <a:t> instead of </a:t>
            </a:r>
            <a:r>
              <a:rPr lang="en-GB" sz="2800" b="1" dirty="0">
                <a:latin typeface="Symbol" pitchFamily="18" charset="2"/>
              </a:rPr>
              <a:t>b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343472" y="5799557"/>
            <a:ext cx="8610347" cy="6485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GB" sz="3600"/>
              <a:t>So why wear the hair shirt of laziness?</a:t>
            </a:r>
          </a:p>
        </p:txBody>
      </p:sp>
      <p:pic>
        <p:nvPicPr>
          <p:cNvPr id="3" name="Picture 8" descr="j0264766[1]">
            <a:extLst>
              <a:ext uri="{FF2B5EF4-FFF2-40B4-BE49-F238E27FC236}">
                <a16:creationId xmlns:a16="http://schemas.microsoft.com/office/drawing/2014/main" id="{E6F3A344-8886-4F23-C498-A96D63E2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2" y="4183856"/>
            <a:ext cx="1323975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25F48-147E-45F6-8733-427C33DB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Because…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8AF41-633B-498E-A2B5-516FF052A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320528"/>
            <a:ext cx="7852233" cy="46139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F582D-FB0D-4C1E-8F62-220BBC367B57}"/>
              </a:ext>
            </a:extLst>
          </p:cNvPr>
          <p:cNvSpPr txBox="1"/>
          <p:nvPr/>
        </p:nvSpPr>
        <p:spPr>
          <a:xfrm>
            <a:off x="7176120" y="6104187"/>
            <a:ext cx="23106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2000" dirty="0"/>
              <a:t>ACM Queue 2016</a:t>
            </a:r>
          </a:p>
        </p:txBody>
      </p:sp>
    </p:spTree>
    <p:extLst>
      <p:ext uri="{BB962C8B-B14F-4D97-AF65-F5344CB8AC3E}">
        <p14:creationId xmlns:p14="http://schemas.microsoft.com/office/powerpoint/2010/main" val="35886650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/>
              <a:t>Laziness keeps you </a:t>
            </a:r>
            <a:r>
              <a:rPr lang="en-GB">
                <a:solidFill>
                  <a:schemeClr val="tx2"/>
                </a:solidFill>
              </a:rPr>
              <a:t>pure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415480" y="1412875"/>
            <a:ext cx="9577064" cy="5111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sz="2800" dirty="0"/>
              <a:t>Every call-by-value language has given into the siren call of side effects </a:t>
            </a:r>
          </a:p>
          <a:p>
            <a:pPr eaLnBrk="1" hangingPunct="1"/>
            <a:r>
              <a:rPr lang="en-GB" sz="2800" dirty="0"/>
              <a:t>But in Haskell</a:t>
            </a:r>
            <a:br>
              <a:rPr lang="en-GB" sz="2800" dirty="0"/>
            </a:br>
            <a:r>
              <a:rPr lang="en-GB" sz="2800" dirty="0"/>
              <a:t>		</a:t>
            </a:r>
            <a:r>
              <a:rPr lang="en-GB" sz="2800" b="1" dirty="0">
                <a:solidFill>
                  <a:srgbClr val="FFC000"/>
                </a:solidFill>
                <a:latin typeface="Courier New" pitchFamily="49" charset="0"/>
              </a:rPr>
              <a:t>f</a:t>
            </a:r>
            <a:r>
              <a:rPr lang="en-GB" sz="2800" dirty="0">
                <a:solidFill>
                  <a:srgbClr val="FFC000"/>
                </a:solidFill>
              </a:rPr>
              <a:t> </a:t>
            </a:r>
            <a:r>
              <a:rPr lang="en-GB" sz="2400" b="1" dirty="0">
                <a:solidFill>
                  <a:srgbClr val="FFC000"/>
                </a:solidFill>
                <a:latin typeface="Courier New" pitchFamily="49" charset="0"/>
              </a:rPr>
              <a:t>(print “yes”) (print “no”)</a:t>
            </a:r>
            <a:br>
              <a:rPr lang="en-GB" sz="2800" dirty="0"/>
            </a:br>
            <a:r>
              <a:rPr lang="en-GB" sz="2800" dirty="0"/>
              <a:t>just does not make sense.  Even worse is</a:t>
            </a:r>
            <a:br>
              <a:rPr lang="en-GB" sz="2800" dirty="0"/>
            </a:br>
            <a:r>
              <a:rPr lang="en-GB" sz="2800" dirty="0"/>
              <a:t>		</a:t>
            </a:r>
            <a:r>
              <a:rPr lang="en-GB" sz="2400" b="1" dirty="0">
                <a:solidFill>
                  <a:srgbClr val="FFC000"/>
                </a:solidFill>
                <a:latin typeface="Courier New" pitchFamily="49" charset="0"/>
              </a:rPr>
              <a:t>[print “yes”, print “no”]</a:t>
            </a:r>
          </a:p>
          <a:p>
            <a:pPr eaLnBrk="1" hangingPunct="1"/>
            <a:r>
              <a:rPr lang="en-GB" sz="2800" dirty="0"/>
              <a:t>So effects (I/O, references, exceptions) are just not an option.</a:t>
            </a:r>
          </a:p>
          <a:p>
            <a:pPr eaLnBrk="1" hangingPunct="1"/>
            <a:r>
              <a:rPr lang="en-GB" sz="2800" dirty="0"/>
              <a:t>Result: </a:t>
            </a:r>
            <a:r>
              <a:rPr lang="en-GB" sz="2800" b="1" dirty="0">
                <a:solidFill>
                  <a:schemeClr val="tx2"/>
                </a:solidFill>
              </a:rPr>
              <a:t>prolonged embarrassment</a:t>
            </a:r>
            <a:r>
              <a:rPr lang="en-GB" sz="2800" dirty="0"/>
              <a:t>.  Stream-based I/O, continuation I/O... </a:t>
            </a:r>
            <a:r>
              <a:rPr lang="en-GB" sz="2800" dirty="0" err="1"/>
              <a:t>bbut</a:t>
            </a:r>
            <a:r>
              <a:rPr lang="en-GB" sz="2800" dirty="0"/>
              <a:t> NO DEALS WIH THE DEVIL</a:t>
            </a:r>
          </a:p>
          <a:p>
            <a:pPr eaLnBrk="1" hangingPunct="1"/>
            <a:endParaRPr lang="en-GB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BF3760-72E5-2EE1-1689-7630F9CBC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94959"/>
            <a:ext cx="6883754" cy="1911448"/>
          </a:xfrm>
          <a:prstGeom prst="rect">
            <a:avLst/>
          </a:prstGeom>
        </p:spPr>
      </p:pic>
      <p:sp>
        <p:nvSpPr>
          <p:cNvPr id="5" name="Oval 3">
            <a:extLst>
              <a:ext uri="{FF2B5EF4-FFF2-40B4-BE49-F238E27FC236}">
                <a16:creationId xmlns:a16="http://schemas.microsoft.com/office/drawing/2014/main" id="{44CAE6E4-CA1C-EDD6-E247-4958D024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9579" y="2721338"/>
            <a:ext cx="2103448" cy="9572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/>
              <a:t>Arbitrary effects</a:t>
            </a:r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DE2D21CD-3A51-EED8-23FE-BC86C1A90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794" y="5142328"/>
            <a:ext cx="2103448" cy="95722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/>
              <a:t>No effects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59C518C-F8BA-6D7D-2385-F9FEA697F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9305" y="3059035"/>
            <a:ext cx="916766" cy="31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Useful</a:t>
            </a:r>
          </a:p>
        </p:txBody>
      </p:sp>
      <p:sp>
        <p:nvSpPr>
          <p:cNvPr id="11" name="AutoShape 6">
            <a:extLst>
              <a:ext uri="{FF2B5EF4-FFF2-40B4-BE49-F238E27FC236}">
                <a16:creationId xmlns:a16="http://schemas.microsoft.com/office/drawing/2014/main" id="{0AA2AB7C-DA5A-6BD1-8A4A-8BAC11E009E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567619" y="4229261"/>
            <a:ext cx="1015574" cy="256837"/>
          </a:xfrm>
          <a:prstGeom prst="leftArrow">
            <a:avLst>
              <a:gd name="adj1" fmla="val 50000"/>
              <a:gd name="adj2" fmla="val 32207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id="{68C6F111-3F46-574F-3A14-FDF7C5B2A3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61374" y="2834317"/>
            <a:ext cx="0" cy="343532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 sz="1200"/>
          </a:p>
        </p:txBody>
      </p:sp>
      <p:sp>
        <p:nvSpPr>
          <p:cNvPr id="15" name="Line 8">
            <a:extLst>
              <a:ext uri="{FF2B5EF4-FFF2-40B4-BE49-F238E27FC236}">
                <a16:creationId xmlns:a16="http://schemas.microsoft.com/office/drawing/2014/main" id="{9E92328D-0F38-BFBC-384B-5662F9120682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7718670" y="3355235"/>
            <a:ext cx="57111" cy="577170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 sz="12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8C703D0-5D13-CD6C-D30E-610EF4CB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752" y="5761853"/>
            <a:ext cx="997622" cy="31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Useless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DAE68BD3-C64A-EF52-89C0-6B976C852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7783" y="6325509"/>
            <a:ext cx="1455411" cy="31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Dangerous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87B98A5F-8204-C4B7-5F1A-DC59A482D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4847" y="6325509"/>
            <a:ext cx="1455411" cy="31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Safe</a:t>
            </a:r>
          </a:p>
        </p:txBody>
      </p:sp>
      <p:sp>
        <p:nvSpPr>
          <p:cNvPr id="23" name="AutoShape 12">
            <a:extLst>
              <a:ext uri="{FF2B5EF4-FFF2-40B4-BE49-F238E27FC236}">
                <a16:creationId xmlns:a16="http://schemas.microsoft.com/office/drawing/2014/main" id="{F36C673D-C01F-C708-9794-210E362698A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81233" y="2564904"/>
            <a:ext cx="1023781" cy="1113656"/>
          </a:xfrm>
          <a:prstGeom prst="leftArrow">
            <a:avLst>
              <a:gd name="adj1" fmla="val 50000"/>
              <a:gd name="adj2" fmla="val 33898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200"/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72396D83-4970-6737-846A-87B4847E3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915" y="2721338"/>
            <a:ext cx="1537455" cy="957223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>
                <a:solidFill>
                  <a:srgbClr val="000000"/>
                </a:solidFill>
              </a:rPr>
              <a:t>Nirvana</a:t>
            </a:r>
          </a:p>
        </p:txBody>
      </p:sp>
      <p:sp>
        <p:nvSpPr>
          <p:cNvPr id="27" name="Text Box 14">
            <a:extLst>
              <a:ext uri="{FF2B5EF4-FFF2-40B4-BE49-F238E27FC236}">
                <a16:creationId xmlns:a16="http://schemas.microsoft.com/office/drawing/2014/main" id="{7FC3C76C-80ED-D47D-AA36-8B54EEF49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4217" y="3402940"/>
            <a:ext cx="1194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/>
              <a:t>Plan A</a:t>
            </a:r>
          </a:p>
          <a:p>
            <a:r>
              <a:rPr lang="en-GB" sz="1200"/>
              <a:t>(incremental)</a:t>
            </a: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E26197C9-3AF4-F4EA-7951-252574599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4681" y="4353955"/>
            <a:ext cx="8210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/>
              <a:t>Plan B</a:t>
            </a:r>
            <a:br>
              <a:rPr lang="en-GB" sz="1200"/>
            </a:br>
            <a:r>
              <a:rPr lang="en-GB" sz="1200"/>
              <a:t>(radical)</a:t>
            </a:r>
          </a:p>
        </p:txBody>
      </p:sp>
      <p:sp>
        <p:nvSpPr>
          <p:cNvPr id="31" name="Left-Right Arrow 15">
            <a:extLst>
              <a:ext uri="{FF2B5EF4-FFF2-40B4-BE49-F238E27FC236}">
                <a16:creationId xmlns:a16="http://schemas.microsoft.com/office/drawing/2014/main" id="{5ED754D1-F3E3-66D1-EAD5-E87029D40BE3}"/>
              </a:ext>
            </a:extLst>
          </p:cNvPr>
          <p:cNvSpPr/>
          <p:nvPr/>
        </p:nvSpPr>
        <p:spPr>
          <a:xfrm rot="2217921">
            <a:off x="7776951" y="4156550"/>
            <a:ext cx="1274673" cy="223476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/>
          </a:p>
        </p:txBody>
      </p:sp>
      <p:sp>
        <p:nvSpPr>
          <p:cNvPr id="33" name="Text Box 14">
            <a:extLst>
              <a:ext uri="{FF2B5EF4-FFF2-40B4-BE49-F238E27FC236}">
                <a16:creationId xmlns:a16="http://schemas.microsoft.com/office/drawing/2014/main" id="{78B9C5A3-A444-2B47-6D51-1A2C430E6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9143" y="4352713"/>
            <a:ext cx="1409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200" dirty="0"/>
              <a:t>Cross-fertilisation</a:t>
            </a:r>
          </a:p>
          <a:p>
            <a:pPr algn="ctr"/>
            <a:r>
              <a:rPr lang="en-GB" sz="1200" dirty="0"/>
              <a:t>(</a:t>
            </a:r>
            <a:r>
              <a:rPr lang="en-GB" sz="1200" dirty="0" err="1"/>
              <a:t>eg</a:t>
            </a:r>
            <a:r>
              <a:rPr lang="en-GB" sz="1200" dirty="0"/>
              <a:t> STM)</a:t>
            </a:r>
          </a:p>
        </p:txBody>
      </p:sp>
    </p:spTree>
    <p:extLst>
      <p:ext uri="{BB962C8B-B14F-4D97-AF65-F5344CB8AC3E}">
        <p14:creationId xmlns:p14="http://schemas.microsoft.com/office/powerpoint/2010/main" val="1959921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 Phil </a:t>
            </a:r>
            <a:r>
              <a:rPr lang="en-GB" dirty="0" err="1"/>
              <a:t>Wadler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3639916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Backus Turing Award 1977</a:t>
            </a: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 cstate="print"/>
          <a:srcRect l="4974" t="17154" r="5808" b="3076"/>
          <a:stretch>
            <a:fillRect/>
          </a:stretch>
        </p:blipFill>
        <p:spPr bwMode="auto">
          <a:xfrm>
            <a:off x="1127448" y="1628800"/>
            <a:ext cx="876238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807968" y="6237312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John Backus Dec 1924 – Mar 2007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/>
              <a:t>Laziness keeps you </a:t>
            </a:r>
            <a:r>
              <a:rPr lang="en-GB">
                <a:solidFill>
                  <a:schemeClr val="tx2"/>
                </a:solidFill>
              </a:rPr>
              <a:t>pure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412875"/>
            <a:ext cx="7696200" cy="5111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sz="2800" dirty="0"/>
              <a:t>Every call-by-value language has given into the siren call of side effects </a:t>
            </a:r>
          </a:p>
          <a:p>
            <a:pPr eaLnBrk="1" hangingPunct="1"/>
            <a:r>
              <a:rPr lang="en-GB" sz="2800" dirty="0"/>
              <a:t>But in Haskell</a:t>
            </a:r>
            <a:br>
              <a:rPr lang="en-GB" sz="2800" dirty="0"/>
            </a:br>
            <a:r>
              <a:rPr lang="en-GB" sz="2800" dirty="0"/>
              <a:t>	</a:t>
            </a:r>
            <a:r>
              <a:rPr lang="en-GB" sz="2400" b="1" dirty="0">
                <a:latin typeface="Courier New" pitchFamily="49" charset="0"/>
              </a:rPr>
              <a:t>(print “yes”) + (print “no”)</a:t>
            </a:r>
            <a:br>
              <a:rPr lang="en-GB" sz="2800" dirty="0"/>
            </a:br>
            <a:r>
              <a:rPr lang="en-GB" sz="2800" dirty="0"/>
              <a:t>just does not make sense.  Even worse is</a:t>
            </a:r>
            <a:br>
              <a:rPr lang="en-GB" sz="2800" dirty="0"/>
            </a:br>
            <a:r>
              <a:rPr lang="en-GB" sz="2800" dirty="0"/>
              <a:t>	</a:t>
            </a:r>
            <a:r>
              <a:rPr lang="en-GB" sz="2400" b="1" dirty="0">
                <a:latin typeface="Courier New" pitchFamily="49" charset="0"/>
              </a:rPr>
              <a:t>[print “yes”, print “no”]</a:t>
            </a:r>
          </a:p>
          <a:p>
            <a:pPr eaLnBrk="1" hangingPunct="1"/>
            <a:r>
              <a:rPr lang="en-GB" sz="2800" dirty="0"/>
              <a:t>So effects (I/O, references, exceptions) are just not an option.</a:t>
            </a:r>
          </a:p>
          <a:p>
            <a:pPr eaLnBrk="1" hangingPunct="1"/>
            <a:r>
              <a:rPr lang="en-GB" sz="2800" dirty="0"/>
              <a:t>Result: </a:t>
            </a:r>
            <a:r>
              <a:rPr lang="en-GB" sz="2800" b="1" dirty="0">
                <a:solidFill>
                  <a:schemeClr val="tx2"/>
                </a:solidFill>
              </a:rPr>
              <a:t>prolonged embarrassment</a:t>
            </a:r>
            <a:r>
              <a:rPr lang="en-GB" sz="2800" dirty="0"/>
              <a:t>.  Stream-based I/O, continuation I/O... </a:t>
            </a:r>
            <a:br>
              <a:rPr lang="en-GB" sz="2800" dirty="0"/>
            </a:br>
            <a:r>
              <a:rPr lang="en-GB" sz="2800" dirty="0"/>
              <a:t>but NO DEALS WIH THE DEVIL</a:t>
            </a:r>
          </a:p>
          <a:p>
            <a:pPr eaLnBrk="1" hangingPunct="1"/>
            <a:endParaRPr lang="en-GB" sz="2800" dirty="0"/>
          </a:p>
        </p:txBody>
      </p:sp>
      <p:pic>
        <p:nvPicPr>
          <p:cNvPr id="18436" name="Picture 8" descr="j026476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1626" y="4221164"/>
            <a:ext cx="1323975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11475" t="32360" r="14825" b="4641"/>
          <a:stretch>
            <a:fillRect/>
          </a:stretch>
        </p:blipFill>
        <p:spPr bwMode="auto">
          <a:xfrm rot="20971523">
            <a:off x="1919536" y="1268760"/>
            <a:ext cx="7350577" cy="4176464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 l="6642" t="37400" r="6642" b="5901"/>
          <a:stretch>
            <a:fillRect/>
          </a:stretch>
        </p:blipFill>
        <p:spPr bwMode="auto">
          <a:xfrm rot="184942">
            <a:off x="1877511" y="3159686"/>
            <a:ext cx="7488832" cy="3240360"/>
          </a:xfrm>
          <a:prstGeom prst="rect">
            <a:avLst/>
          </a:prstGeom>
          <a:solidFill>
            <a:schemeClr val="bg2">
              <a:alpha val="6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Salvation through monads</a:t>
            </a:r>
          </a:p>
        </p:txBody>
      </p:sp>
      <p:sp>
        <p:nvSpPr>
          <p:cNvPr id="19459" name="Text Box 3"/>
          <p:cNvSpPr>
            <a:spLocks noGrp="1" noChangeArrowheads="1"/>
          </p:cNvSpPr>
          <p:nvPr>
            <p:ph idx="1"/>
          </p:nvPr>
        </p:nvSpPr>
        <p:spPr>
          <a:xfrm>
            <a:off x="2207568" y="1364853"/>
            <a:ext cx="7696200" cy="1183602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2400" dirty="0">
                <a:latin typeface="Tahoma" pitchFamily="34" charset="0"/>
              </a:rPr>
              <a:t>A value of type (</a:t>
            </a:r>
            <a:r>
              <a:rPr lang="en-GB" sz="2400" b="1" dirty="0">
                <a:latin typeface="Courier New" pitchFamily="49" charset="0"/>
              </a:rPr>
              <a:t>IO t</a:t>
            </a:r>
            <a:r>
              <a:rPr lang="en-GB" sz="2400" dirty="0"/>
              <a:t>)</a:t>
            </a:r>
            <a:r>
              <a:rPr lang="en-GB" sz="2400" dirty="0">
                <a:latin typeface="Tahoma" pitchFamily="34" charset="0"/>
              </a:rPr>
              <a:t> is an “</a:t>
            </a:r>
            <a:r>
              <a:rPr lang="en-GB" sz="2400" b="1" dirty="0">
                <a:solidFill>
                  <a:schemeClr val="bg1"/>
                </a:solidFill>
                <a:latin typeface="Tahoma" pitchFamily="34" charset="0"/>
              </a:rPr>
              <a:t>action</a:t>
            </a:r>
            <a:r>
              <a:rPr lang="en-GB" sz="2400" dirty="0">
                <a:latin typeface="Tahoma" pitchFamily="34" charset="0"/>
              </a:rPr>
              <a:t>” that, when performed, may do some input/output before delivering a result of type t.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24232" y="5500703"/>
            <a:ext cx="4357718" cy="95410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main :: IO ()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main = 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putChar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‘x’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828624" y="4797152"/>
            <a:ext cx="853475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2800" kern="0" dirty="0">
                <a:latin typeface="+mn-lt"/>
              </a:rPr>
              <a:t>The main program is an action of type IO ()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822D8F7-4AB2-521B-0532-B37B0E611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2934683"/>
            <a:ext cx="6374202" cy="138499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r>
              <a:rPr lang="en-GB" sz="2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toUpper</a:t>
            </a:r>
            <a:r>
              <a:rPr lang="en-GB" sz="2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:: Char -&gt; Char</a:t>
            </a:r>
          </a:p>
          <a:p>
            <a:r>
              <a:rPr lang="en-GB" sz="2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getChar</a:t>
            </a:r>
            <a:r>
              <a:rPr lang="en-GB" sz="2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:: IO Char </a:t>
            </a:r>
          </a:p>
          <a:p>
            <a:r>
              <a:rPr lang="en-GB" sz="28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putChar</a:t>
            </a:r>
            <a:r>
              <a:rPr lang="en-GB" sz="2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:: Char -&gt; IO ()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/>
              <a:t>Connecting I/O operations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905000" y="1828800"/>
            <a:ext cx="8382000" cy="94615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Courier New" pitchFamily="49" charset="0"/>
              </a:rPr>
              <a:t>(&gt;&gt;=)  :: IO a -&gt; (a -&gt; IO b) -&gt; IO b</a:t>
            </a:r>
          </a:p>
          <a:p>
            <a:r>
              <a:rPr lang="en-GB" sz="2800" b="1">
                <a:solidFill>
                  <a:schemeClr val="bg1"/>
                </a:solidFill>
                <a:latin typeface="Courier New" pitchFamily="49" charset="0"/>
              </a:rPr>
              <a:t>return :: a -&gt; IO a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143673" y="2996952"/>
            <a:ext cx="6569427" cy="353943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GB" sz="3200" dirty="0" err="1">
                <a:solidFill>
                  <a:schemeClr val="bg1"/>
                </a:solidFill>
              </a:rPr>
              <a:t>eg</a:t>
            </a:r>
            <a:r>
              <a:rPr lang="en-GB" sz="3200" dirty="0">
                <a:solidFill>
                  <a:schemeClr val="bg1"/>
                </a:solidFill>
              </a:rPr>
              <a:t>. Read two characters,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      print the second, return both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	</a:t>
            </a:r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   &gt;&gt;= (\a -&gt;</a:t>
            </a:r>
          </a:p>
          <a:p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	</a:t>
            </a:r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   &gt;&gt;= (\b -&gt;</a:t>
            </a:r>
          </a:p>
          <a:p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	</a:t>
            </a:r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putChar</a:t>
            </a:r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 b &gt;&gt;= (\() -&gt;</a:t>
            </a:r>
          </a:p>
          <a:p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	return (</a:t>
            </a:r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a,b</a:t>
            </a:r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))))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983432" y="2132856"/>
            <a:ext cx="4480714" cy="1815882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 &gt;&gt;= \a -&gt;</a:t>
            </a:r>
          </a:p>
          <a:p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 &gt;&gt;= \b -&gt;</a:t>
            </a:r>
          </a:p>
          <a:p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putchar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b &gt;&gt;= \()-&gt; 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return (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a,b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997512" y="1722330"/>
            <a:ext cx="3581400" cy="2677656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do {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a &lt;- 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;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b &lt;- 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getChar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;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putchar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b;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 return (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a,b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)</a:t>
            </a:r>
          </a:p>
          <a:p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591176" y="2422526"/>
            <a:ext cx="9620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GB" sz="6000">
                <a:solidFill>
                  <a:schemeClr val="hlink"/>
                </a:solidFill>
              </a:rPr>
              <a:t>==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The do-notation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idx="1"/>
          </p:nvPr>
        </p:nvSpPr>
        <p:spPr>
          <a:xfrm>
            <a:off x="1828800" y="4419600"/>
            <a:ext cx="7924800" cy="1600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Syntactic sugar only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Easy translation into (&gt;&gt;=), return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Deliberately imperative “look and feel”</a:t>
            </a:r>
          </a:p>
        </p:txBody>
      </p:sp>
      <p:pic>
        <p:nvPicPr>
          <p:cNvPr id="2" name="Picture 1" descr="Mark Jones | Portland State University">
            <a:extLst>
              <a:ext uri="{FF2B5EF4-FFF2-40B4-BE49-F238E27FC236}">
                <a16:creationId xmlns:a16="http://schemas.microsoft.com/office/drawing/2014/main" id="{781D9634-258B-CE81-B3B7-199120475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157" y="173110"/>
            <a:ext cx="1600200" cy="1600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DE93DD-0260-9613-099D-5BAE17334D1F}"/>
              </a:ext>
            </a:extLst>
          </p:cNvPr>
          <p:cNvSpPr txBox="1"/>
          <p:nvPr/>
        </p:nvSpPr>
        <p:spPr>
          <a:xfrm>
            <a:off x="6997512" y="836712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Mark Jones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Control structures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343472" y="1628800"/>
            <a:ext cx="8274496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90513" indent="-290513">
              <a:spcBef>
                <a:spcPct val="60000"/>
              </a:spcBef>
              <a:buClr>
                <a:srgbClr val="FF3300"/>
              </a:buClr>
            </a:pPr>
            <a:r>
              <a:rPr lang="en-GB" sz="2800" dirty="0"/>
              <a:t>Values of type (IO t) are first class</a:t>
            </a:r>
          </a:p>
          <a:p>
            <a:pPr marL="290513" indent="-290513">
              <a:spcBef>
                <a:spcPct val="60000"/>
              </a:spcBef>
              <a:buClr>
                <a:srgbClr val="FF3300"/>
              </a:buClr>
            </a:pPr>
            <a:r>
              <a:rPr lang="en-GB" sz="2800" dirty="0">
                <a:solidFill>
                  <a:schemeClr val="tx2"/>
                </a:solidFill>
              </a:rPr>
              <a:t>So we can define our own</a:t>
            </a:r>
            <a:br>
              <a:rPr lang="en-GB" sz="2800" dirty="0">
                <a:solidFill>
                  <a:schemeClr val="tx2"/>
                </a:solidFill>
              </a:rPr>
            </a:br>
            <a:r>
              <a:rPr lang="en-GB" sz="2800" dirty="0">
                <a:solidFill>
                  <a:schemeClr val="tx2"/>
                </a:solidFill>
              </a:rPr>
              <a:t>“control structures”</a:t>
            </a:r>
            <a:r>
              <a:rPr lang="en-GB" sz="2800" b="1" dirty="0">
                <a:solidFill>
                  <a:schemeClr val="tx2"/>
                </a:solidFill>
                <a:latin typeface="Courier New" pitchFamily="49" charset="0"/>
              </a:rPr>
              <a:t> 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922834" y="3501008"/>
            <a:ext cx="7620000" cy="2301875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r>
              <a:rPr lang="en-GB" sz="2400" b="1">
                <a:solidFill>
                  <a:schemeClr val="bg1"/>
                </a:solidFill>
                <a:latin typeface="Courier New" pitchFamily="49" charset="0"/>
              </a:rPr>
              <a:t>forever :: IO () -&gt; IO ()</a:t>
            </a:r>
          </a:p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r>
              <a:rPr lang="en-GB" sz="2400" b="1">
                <a:solidFill>
                  <a:schemeClr val="bg1"/>
                </a:solidFill>
                <a:latin typeface="Courier New" pitchFamily="49" charset="0"/>
              </a:rPr>
              <a:t>forever a = do { a; forever a }</a:t>
            </a:r>
          </a:p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endParaRPr lang="en-GB" sz="2400" b="1">
              <a:solidFill>
                <a:schemeClr val="bg1"/>
              </a:solidFill>
              <a:latin typeface="Courier New" pitchFamily="49" charset="0"/>
            </a:endParaRPr>
          </a:p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r>
              <a:rPr lang="en-GB" sz="2400" b="1">
                <a:solidFill>
                  <a:schemeClr val="bg1"/>
                </a:solidFill>
                <a:latin typeface="Courier New" pitchFamily="49" charset="0"/>
              </a:rPr>
              <a:t>repeatN :: Int -&gt; IO () -&gt; IO ()</a:t>
            </a:r>
          </a:p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r>
              <a:rPr lang="en-GB" sz="2400" b="1">
                <a:solidFill>
                  <a:schemeClr val="bg1"/>
                </a:solidFill>
                <a:latin typeface="Courier New" pitchFamily="49" charset="0"/>
              </a:rPr>
              <a:t>repeatN 0 a = return ()</a:t>
            </a:r>
          </a:p>
          <a:p>
            <a:pPr marL="290513" indent="-290513">
              <a:buClr>
                <a:srgbClr val="FF3300"/>
              </a:buClr>
              <a:tabLst>
                <a:tab pos="1814513" algn="l"/>
                <a:tab pos="2667000" algn="l"/>
                <a:tab pos="3529013" algn="l"/>
                <a:tab pos="4481513" algn="l"/>
              </a:tabLst>
            </a:pPr>
            <a:r>
              <a:rPr lang="en-GB" sz="2400" b="1">
                <a:solidFill>
                  <a:schemeClr val="bg1"/>
                </a:solidFill>
                <a:latin typeface="Courier New" pitchFamily="49" charset="0"/>
              </a:rPr>
              <a:t>repeatN n a = do { a; repeatN (n-1) a }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351584" y="5949280"/>
            <a:ext cx="6191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spcBef>
                <a:spcPct val="60000"/>
              </a:spcBef>
              <a:buClr>
                <a:srgbClr val="FF3300"/>
              </a:buClr>
            </a:pPr>
            <a:r>
              <a:rPr lang="en-GB" sz="2800" dirty="0"/>
              <a:t>e.g.   </a:t>
            </a:r>
            <a:r>
              <a:rPr lang="en-GB" sz="2400" b="1" dirty="0" err="1">
                <a:latin typeface="Courier New" pitchFamily="49" charset="0"/>
              </a:rPr>
              <a:t>repeatN</a:t>
            </a:r>
            <a:r>
              <a:rPr lang="en-GB" sz="2400" b="1" dirty="0">
                <a:latin typeface="Courier New" pitchFamily="49" charset="0"/>
              </a:rPr>
              <a:t> 10 (</a:t>
            </a:r>
            <a:r>
              <a:rPr lang="en-GB" sz="2400" b="1" dirty="0" err="1">
                <a:latin typeface="Courier New" pitchFamily="49" charset="0"/>
              </a:rPr>
              <a:t>putChar</a:t>
            </a:r>
            <a:r>
              <a:rPr lang="en-GB" sz="2400" b="1" dirty="0">
                <a:latin typeface="Courier New" pitchFamily="49" charset="0"/>
              </a:rPr>
              <a:t> ‘x’)</a:t>
            </a:r>
          </a:p>
        </p:txBody>
      </p:sp>
      <p:sp>
        <p:nvSpPr>
          <p:cNvPr id="3" name="Rounded Rectangular Callout 7">
            <a:extLst>
              <a:ext uri="{FF2B5EF4-FFF2-40B4-BE49-F238E27FC236}">
                <a16:creationId xmlns:a16="http://schemas.microsoft.com/office/drawing/2014/main" id="{0D1398D8-4058-0C23-5DFE-4C2595462D47}"/>
              </a:ext>
            </a:extLst>
          </p:cNvPr>
          <p:cNvSpPr/>
          <p:nvPr/>
        </p:nvSpPr>
        <p:spPr>
          <a:xfrm>
            <a:off x="8731153" y="260648"/>
            <a:ext cx="3168352" cy="2736304"/>
          </a:xfrm>
          <a:prstGeom prst="wedgeRoundRectCallout">
            <a:avLst>
              <a:gd name="adj1" fmla="val -127741"/>
              <a:gd name="adj2" fmla="val 45012"/>
              <a:gd name="adj3" fmla="val 1666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Haskell is the world’s finest imperative programming language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24101" y="1357299"/>
            <a:ext cx="7343677" cy="584775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forkIO</a:t>
            </a:r>
            <a:r>
              <a:rPr lang="en-GB" sz="3200" b="1" dirty="0">
                <a:solidFill>
                  <a:schemeClr val="bg1"/>
                </a:solidFill>
                <a:latin typeface="Courier New" pitchFamily="49" charset="0"/>
              </a:rPr>
              <a:t> :: IO a -&gt; IO </a:t>
            </a:r>
            <a:r>
              <a:rPr lang="en-GB" sz="3200" b="1" dirty="0" err="1">
                <a:solidFill>
                  <a:schemeClr val="bg1"/>
                </a:solidFill>
                <a:latin typeface="Courier New" pitchFamily="49" charset="0"/>
              </a:rPr>
              <a:t>ThreadId</a:t>
            </a:r>
            <a:endParaRPr lang="en-GB" sz="3200" b="1" dirty="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1775520" y="2214554"/>
            <a:ext cx="9289032" cy="16002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3200" kern="0" dirty="0">
                <a:latin typeface="+mn-lt"/>
              </a:rPr>
              <a:t>(</a:t>
            </a:r>
            <a:r>
              <a:rPr lang="en-GB" sz="3200" kern="0" dirty="0" err="1">
                <a:latin typeface="+mn-lt"/>
              </a:rPr>
              <a:t>forkIO</a:t>
            </a:r>
            <a:r>
              <a:rPr lang="en-GB" sz="3200" kern="0" dirty="0">
                <a:latin typeface="+mn-lt"/>
              </a:rPr>
              <a:t>  m) spawns a new thread that runs m concurrently, and immediately returns its </a:t>
            </a:r>
            <a:r>
              <a:rPr lang="en-GB" sz="3200" kern="0" dirty="0" err="1">
                <a:latin typeface="+mn-lt"/>
              </a:rPr>
              <a:t>ThreadId</a:t>
            </a:r>
            <a:endParaRPr lang="en-GB" sz="3200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GB" sz="3200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GB" sz="3200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GB" sz="3200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GB" sz="3200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3200" kern="0" dirty="0">
                <a:latin typeface="+mn-lt"/>
              </a:rPr>
              <a:t>The big question: how do threads coordinate?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095604" y="3857628"/>
            <a:ext cx="5570756" cy="707886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>
              <a:tabLst>
                <a:tab pos="1793875" algn="l"/>
              </a:tabLst>
            </a:pP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main = do {	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</a:rPr>
              <a:t>forkIO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 (print “Hello”);</a:t>
            </a:r>
          </a:p>
          <a:p>
            <a:pPr>
              <a:tabLst>
                <a:tab pos="1793875" algn="l"/>
              </a:tabLst>
            </a:pP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	print “Goodbye” }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3881422" y="4857760"/>
            <a:ext cx="3643338" cy="642942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200" dirty="0" err="1">
                <a:solidFill>
                  <a:schemeClr val="bg1"/>
                </a:solidFill>
              </a:rPr>
              <a:t>HeGoodlldbyoe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STM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423592" y="1578068"/>
            <a:ext cx="6383631" cy="3785652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main :: IO ()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main = do { r &lt;- newRef 0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forkIO (</a:t>
            </a:r>
            <a:r>
              <a:rPr lang="pt-BR" sz="2400" b="1" dirty="0">
                <a:solidFill>
                  <a:srgbClr val="FF0000"/>
                </a:solidFill>
                <a:latin typeface="Courier New" pitchFamily="49" charset="0"/>
              </a:rPr>
              <a:t>addR r 1</a:t>
            </a: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)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</a:t>
            </a:r>
            <a:r>
              <a:rPr lang="pt-BR" sz="2400" b="1" dirty="0">
                <a:solidFill>
                  <a:srgbClr val="FF0000"/>
                </a:solidFill>
                <a:latin typeface="Courier New" pitchFamily="49" charset="0"/>
              </a:rPr>
              <a:t>addR r 10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v &lt;- readRef r 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print v}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addR :: Ref Int -&gt; Int -&gt; IO ()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addR r n = do { v &lt;- readRef r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	  ; writeRef r (v+n)}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524497" y="214291"/>
            <a:ext cx="4955203" cy="10156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Courier New" pitchFamily="49" charset="0"/>
              </a:rPr>
              <a:t>newRef   :: a -&gt; IO (Ref a)</a:t>
            </a:r>
            <a:br>
              <a:rPr lang="it-IT" sz="20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it-IT" sz="2000" b="1" dirty="0">
                <a:solidFill>
                  <a:schemeClr val="bg1"/>
                </a:solidFill>
                <a:latin typeface="Courier New" pitchFamily="49" charset="0"/>
              </a:rPr>
              <a:t>readRef  :: Ref a -&gt; IO a</a:t>
            </a:r>
            <a:br>
              <a:rPr lang="it-IT" sz="20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it-IT" sz="2000" b="1" dirty="0">
                <a:solidFill>
                  <a:schemeClr val="bg1"/>
                </a:solidFill>
                <a:latin typeface="Courier New" pitchFamily="49" charset="0"/>
              </a:rPr>
              <a:t>writeRef :: Ref a -&gt; a -&gt; IO ()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46650" y="5711768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1013" indent="-481013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§"/>
            </a:pPr>
            <a:r>
              <a:rPr lang="en-GB" sz="2800" dirty="0"/>
              <a:t>Bad interleaving =&gt; prints 1 (not 10 or 11)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STM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61058" y="1340768"/>
            <a:ext cx="7069884" cy="3785652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main :: IO ()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main = do { r &lt;- newTVar 0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forkIO (</a:t>
            </a:r>
            <a:r>
              <a:rPr lang="pt-BR" sz="2400" b="1" dirty="0">
                <a:solidFill>
                  <a:srgbClr val="FF0000"/>
                </a:solidFill>
                <a:latin typeface="Courier New" pitchFamily="49" charset="0"/>
              </a:rPr>
              <a:t>atomic</a:t>
            </a: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 (addR r 1))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</a:t>
            </a:r>
            <a:r>
              <a:rPr lang="pt-BR" sz="2400" b="1" dirty="0">
                <a:solidFill>
                  <a:srgbClr val="FF0000"/>
                </a:solidFill>
                <a:latin typeface="Courier New" pitchFamily="49" charset="0"/>
              </a:rPr>
              <a:t>atomic</a:t>
            </a: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 (addR r 10)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v &lt;- readTVar r </a:t>
            </a:r>
          </a:p>
          <a:p>
            <a:pPr>
              <a:tabLst>
                <a:tab pos="1706563" algn="l"/>
              </a:tabLst>
            </a:pP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; print v}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addR :: Ref Int -&gt; Int -&gt; IO ()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addR r n = do { v &lt;- readTVar r</a:t>
            </a:r>
            <a:b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pt-BR" sz="2400" b="1" dirty="0">
                <a:solidFill>
                  <a:schemeClr val="bg1"/>
                </a:solidFill>
                <a:latin typeface="Courier New" pitchFamily="49" charset="0"/>
              </a:rPr>
              <a:t>		  ; writeTVar r (v+n)}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881555" y="357166"/>
            <a:ext cx="4910319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Courier New" pitchFamily="49" charset="0"/>
              </a:rPr>
              <a:t>atomic :: IO a -&gt; IO a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43472" y="5586802"/>
            <a:ext cx="9761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81013" indent="-481013">
              <a:spcBef>
                <a:spcPct val="20000"/>
              </a:spcBef>
              <a:buClr>
                <a:srgbClr val="FF3300"/>
              </a:buClr>
              <a:buFont typeface="Wingdings" pitchFamily="2" charset="2"/>
              <a:buChar char="§"/>
            </a:pPr>
            <a:r>
              <a:rPr lang="en-GB" sz="2800" dirty="0"/>
              <a:t>(atomic m) runs m atomically </a:t>
            </a:r>
            <a:r>
              <a:rPr lang="en-GB" sz="2800" dirty="0" err="1"/>
              <a:t>wrt</a:t>
            </a:r>
            <a:r>
              <a:rPr lang="en-GB" sz="2800" dirty="0"/>
              <a:t> all other threads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STM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673208" cy="4195481"/>
          </a:xfrm>
        </p:spPr>
        <p:txBody>
          <a:bodyPr>
            <a:normAutofit/>
          </a:bodyPr>
          <a:lstStyle/>
          <a:p>
            <a:r>
              <a:rPr lang="en-GB" sz="2800" dirty="0"/>
              <a:t>Studying STM led to an elegant new mechanism for </a:t>
            </a:r>
          </a:p>
          <a:p>
            <a:pPr lvl="1"/>
            <a:r>
              <a:rPr lang="en-GB" sz="2400" dirty="0">
                <a:solidFill>
                  <a:srgbClr val="FFC000"/>
                </a:solidFill>
              </a:rPr>
              <a:t>Blocking</a:t>
            </a:r>
          </a:p>
          <a:p>
            <a:pPr lvl="1"/>
            <a:r>
              <a:rPr lang="en-GB" sz="2400" dirty="0">
                <a:solidFill>
                  <a:srgbClr val="FFC000"/>
                </a:solidFill>
              </a:rPr>
              <a:t>Choice</a:t>
            </a:r>
          </a:p>
          <a:p>
            <a:pPr marL="0" indent="0">
              <a:buNone/>
            </a:pPr>
            <a:endParaRPr lang="en-GB" sz="2600" dirty="0"/>
          </a:p>
          <a:p>
            <a:r>
              <a:rPr lang="en-GB" sz="2600" dirty="0"/>
              <a:t>Better still: transactions </a:t>
            </a:r>
            <a:r>
              <a:rPr lang="en-GB" sz="2600" b="1" dirty="0">
                <a:solidFill>
                  <a:srgbClr val="FFC000"/>
                </a:solidFill>
              </a:rPr>
              <a:t>compose</a:t>
            </a:r>
            <a:br>
              <a:rPr lang="en-GB" sz="2600" dirty="0"/>
            </a:br>
            <a:r>
              <a:rPr lang="en-GB" sz="2600" dirty="0"/>
              <a:t>to make bigger transactions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03375" y="2636912"/>
            <a:ext cx="7273145" cy="95410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Courier New" pitchFamily="49" charset="0"/>
              </a:rPr>
              <a:t>retry  :: STM a</a:t>
            </a:r>
            <a:br>
              <a:rPr lang="it-IT" sz="28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it-IT" sz="2800" b="1" dirty="0">
                <a:solidFill>
                  <a:schemeClr val="bg1"/>
                </a:solidFill>
                <a:latin typeface="Courier New" pitchFamily="49" charset="0"/>
              </a:rPr>
              <a:t>orElse :: STM a -&gt; STM a -&gt; STM 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8DE9D1-09A8-59F9-1BFD-4C13A20A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14663">
            <a:off x="6252121" y="4516471"/>
            <a:ext cx="5676867" cy="147726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STM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84784"/>
            <a:ext cx="9673208" cy="5184576"/>
          </a:xfrm>
        </p:spPr>
        <p:txBody>
          <a:bodyPr>
            <a:normAutofit/>
          </a:bodyPr>
          <a:lstStyle/>
          <a:p>
            <a:r>
              <a:rPr lang="en-GB" sz="2800" dirty="0"/>
              <a:t>STM in Haskell is fantastic</a:t>
            </a:r>
          </a:p>
          <a:p>
            <a:pPr lvl="1"/>
            <a:r>
              <a:rPr lang="en-GB" sz="2400" dirty="0"/>
              <a:t>Type system guarantees: no I/O inside transaction; no mutation outside.</a:t>
            </a:r>
          </a:p>
          <a:p>
            <a:pPr lvl="1"/>
            <a:r>
              <a:rPr lang="en-GB" sz="2400" dirty="0"/>
              <a:t>Transactions compose beautifully</a:t>
            </a:r>
          </a:p>
          <a:p>
            <a:pPr lvl="1"/>
            <a:r>
              <a:rPr lang="en-GB" sz="2400" dirty="0"/>
              <a:t>Comes “in the box”</a:t>
            </a:r>
          </a:p>
          <a:p>
            <a:r>
              <a:rPr lang="en-GB" sz="2600" dirty="0"/>
              <a:t>Meanwhile the rest of the world has abandoned STM</a:t>
            </a:r>
          </a:p>
          <a:p>
            <a:pPr lvl="1"/>
            <a:r>
              <a:rPr lang="en-GB" sz="2400" dirty="0"/>
              <a:t>Too expensive</a:t>
            </a:r>
          </a:p>
          <a:p>
            <a:pPr lvl="1"/>
            <a:r>
              <a:rPr lang="en-GB" sz="2400" dirty="0"/>
              <a:t>In Haskell it’s cheap</a:t>
            </a:r>
          </a:p>
          <a:p>
            <a:r>
              <a:rPr lang="en-GB" sz="2600" dirty="0"/>
              <a:t>Effect tracking rules!</a:t>
            </a:r>
          </a:p>
          <a:p>
            <a:pPr lvl="1"/>
            <a:endParaRPr lang="en-GB" sz="2400" dirty="0"/>
          </a:p>
          <a:p>
            <a:pPr lvl="1"/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8E430-7E35-C09F-8658-F00A63B62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0" y="5034228"/>
            <a:ext cx="7072502" cy="16354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1900A-4711-749B-B75D-1EAA06DE8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6BFF31ED-EE36-E5F8-E32B-4A464AC5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The Call</a:t>
            </a:r>
          </a:p>
        </p:txBody>
      </p:sp>
      <p:sp>
        <p:nvSpPr>
          <p:cNvPr id="5123" name="Rounded Rectangle 3">
            <a:extLst>
              <a:ext uri="{FF2B5EF4-FFF2-40B4-BE49-F238E27FC236}">
                <a16:creationId xmlns:a16="http://schemas.microsoft.com/office/drawing/2014/main" id="{875816A2-3B3D-D077-CA4A-EB84C92F7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086" y="1571626"/>
            <a:ext cx="201164" cy="38947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24" name="Rounded Rectangle 4">
            <a:extLst>
              <a:ext uri="{FF2B5EF4-FFF2-40B4-BE49-F238E27FC236}">
                <a16:creationId xmlns:a16="http://schemas.microsoft.com/office/drawing/2014/main" id="{D99EA905-2039-F30B-5271-FA8EF53C8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3214688"/>
            <a:ext cx="2754313" cy="7175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GB"/>
              <a:t>Dataflow architectures</a:t>
            </a:r>
          </a:p>
          <a:p>
            <a:pPr algn="ctr"/>
            <a:r>
              <a:rPr lang="en-GB"/>
              <a:t>(Arvind et al)</a:t>
            </a:r>
          </a:p>
        </p:txBody>
      </p:sp>
      <p:sp>
        <p:nvSpPr>
          <p:cNvPr id="5125" name="Rounded Rectangle 6">
            <a:extLst>
              <a:ext uri="{FF2B5EF4-FFF2-40B4-BE49-F238E27FC236}">
                <a16:creationId xmlns:a16="http://schemas.microsoft.com/office/drawing/2014/main" id="{5AF0BDC7-6082-D58E-2A00-95FAC092E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564" y="1357314"/>
            <a:ext cx="3286125" cy="13303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/>
              <a:t>Lazy functional</a:t>
            </a:r>
          </a:p>
          <a:p>
            <a:pPr algn="ctr"/>
            <a:r>
              <a:rPr lang="en-GB"/>
              <a:t>programming</a:t>
            </a:r>
            <a:br>
              <a:rPr lang="en-GB"/>
            </a:br>
            <a:r>
              <a:rPr lang="en-GB"/>
              <a:t>(Friedman, Wise, Henderson, Morris, Turner)</a:t>
            </a:r>
          </a:p>
        </p:txBody>
      </p:sp>
      <p:sp>
        <p:nvSpPr>
          <p:cNvPr id="5126" name="Rounded Rectangle 7">
            <a:extLst>
              <a:ext uri="{FF2B5EF4-FFF2-40B4-BE49-F238E27FC236}">
                <a16:creationId xmlns:a16="http://schemas.microsoft.com/office/drawing/2014/main" id="{66797907-C979-A9F8-E935-709BC2C39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4" y="2928939"/>
            <a:ext cx="2714625" cy="10239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/>
              <a:t>SK combinators, </a:t>
            </a:r>
            <a:br>
              <a:rPr lang="en-GB"/>
            </a:br>
            <a:r>
              <a:rPr lang="en-GB"/>
              <a:t>graph reduction</a:t>
            </a:r>
          </a:p>
          <a:p>
            <a:pPr algn="ctr"/>
            <a:r>
              <a:rPr lang="en-GB"/>
              <a:t>(Turner)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6633906-65E4-E57A-E89A-F4C8C8D507A2}"/>
              </a:ext>
            </a:extLst>
          </p:cNvPr>
          <p:cNvSpPr/>
          <p:nvPr/>
        </p:nvSpPr>
        <p:spPr bwMode="auto">
          <a:xfrm>
            <a:off x="3595689" y="4071938"/>
            <a:ext cx="4714875" cy="1993900"/>
          </a:xfrm>
          <a:prstGeom prst="ellipse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GB" sz="3200" dirty="0">
                <a:solidFill>
                  <a:schemeClr val="tx1"/>
                </a:solidFill>
              </a:rPr>
              <a:t>Backus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/>
              <a:t>Can programming be liberated from the von Neumann style?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28" name="Rounded Rectangle 9">
            <a:extLst>
              <a:ext uri="{FF2B5EF4-FFF2-40B4-BE49-F238E27FC236}">
                <a16:creationId xmlns:a16="http://schemas.microsoft.com/office/drawing/2014/main" id="{E4B01E1A-0CE7-8080-E5DD-08FC7D06C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6" y="1285876"/>
            <a:ext cx="3643313" cy="13303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en-GB" dirty="0"/>
              <a:t>Functional programming: </a:t>
            </a:r>
            <a:br>
              <a:rPr lang="en-GB" dirty="0"/>
            </a:br>
            <a:r>
              <a:rPr lang="en-GB" dirty="0"/>
              <a:t>recursion, pattern matching, comprehensions </a:t>
            </a:r>
            <a:r>
              <a:rPr lang="en-GB" dirty="0" err="1"/>
              <a:t>etc</a:t>
            </a:r>
            <a:r>
              <a:rPr lang="en-GB" dirty="0"/>
              <a:t> </a:t>
            </a:r>
            <a:r>
              <a:rPr lang="en-GB" dirty="0" err="1"/>
              <a:t>etc</a:t>
            </a:r>
            <a:br>
              <a:rPr lang="en-GB" dirty="0"/>
            </a:br>
            <a:r>
              <a:rPr lang="en-GB" dirty="0"/>
              <a:t>(ML, SASL, KRC, Hope, Id)</a:t>
            </a:r>
          </a:p>
        </p:txBody>
      </p:sp>
      <p:sp>
        <p:nvSpPr>
          <p:cNvPr id="5129" name="Right Arrow 10">
            <a:extLst>
              <a:ext uri="{FF2B5EF4-FFF2-40B4-BE49-F238E27FC236}">
                <a16:creationId xmlns:a16="http://schemas.microsoft.com/office/drawing/2014/main" id="{B7A8045F-E98C-4D0D-45CB-B05138F21FE9}"/>
              </a:ext>
            </a:extLst>
          </p:cNvPr>
          <p:cNvSpPr>
            <a:spLocks noChangeArrowheads="1"/>
          </p:cNvSpPr>
          <p:nvPr/>
        </p:nvSpPr>
        <p:spPr bwMode="auto">
          <a:xfrm rot="3334179">
            <a:off x="5027613" y="3140075"/>
            <a:ext cx="754062" cy="738188"/>
          </a:xfrm>
          <a:prstGeom prst="rightArrow">
            <a:avLst>
              <a:gd name="adj1" fmla="val 50000"/>
              <a:gd name="adj2" fmla="val 49983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30" name="Right Arrow 11">
            <a:extLst>
              <a:ext uri="{FF2B5EF4-FFF2-40B4-BE49-F238E27FC236}">
                <a16:creationId xmlns:a16="http://schemas.microsoft.com/office/drawing/2014/main" id="{8B9141F0-73AA-9855-4479-58A3FB5BB0A2}"/>
              </a:ext>
            </a:extLst>
          </p:cNvPr>
          <p:cNvSpPr>
            <a:spLocks noChangeArrowheads="1"/>
          </p:cNvSpPr>
          <p:nvPr/>
        </p:nvSpPr>
        <p:spPr bwMode="auto">
          <a:xfrm rot="7735934">
            <a:off x="6085682" y="3113882"/>
            <a:ext cx="828675" cy="738188"/>
          </a:xfrm>
          <a:prstGeom prst="rightArrow">
            <a:avLst>
              <a:gd name="adj1" fmla="val 50000"/>
              <a:gd name="adj2" fmla="val 49970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31" name="Rounded Rectangle 13">
            <a:extLst>
              <a:ext uri="{FF2B5EF4-FFF2-40B4-BE49-F238E27FC236}">
                <a16:creationId xmlns:a16="http://schemas.microsoft.com/office/drawing/2014/main" id="{9BF98A82-EC7F-E838-6A67-636C748EB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3673" y="285750"/>
            <a:ext cx="201165" cy="38947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/>
            <a:endParaRPr lang="en-US"/>
          </a:p>
        </p:txBody>
      </p:sp>
      <p:sp>
        <p:nvSpPr>
          <p:cNvPr id="5132" name="Rounded Rectangle 14">
            <a:extLst>
              <a:ext uri="{FF2B5EF4-FFF2-40B4-BE49-F238E27FC236}">
                <a16:creationId xmlns:a16="http://schemas.microsoft.com/office/drawing/2014/main" id="{2D3A429F-D46F-C16A-8134-E88A9559C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4" y="908720"/>
            <a:ext cx="6336704" cy="562097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/>
            <a:r>
              <a:rPr lang="en-GB" sz="3600" dirty="0"/>
              <a:t>Have no truck with the grubby compromises of imperative programming!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/>
              <a:t>Go forth, follow the </a:t>
            </a:r>
            <a:br>
              <a:rPr lang="en-GB" sz="3600" dirty="0"/>
            </a:br>
            <a:r>
              <a:rPr lang="en-GB" sz="3600" dirty="0"/>
              <a:t>Path of Purity</a:t>
            </a:r>
          </a:p>
          <a:p>
            <a:pPr algn="ctr"/>
            <a:r>
              <a:rPr lang="en-GB" sz="3600" dirty="0"/>
              <a:t>Design new languages </a:t>
            </a:r>
          </a:p>
          <a:p>
            <a:pPr algn="ctr"/>
            <a:r>
              <a:rPr lang="en-GB" sz="3600" dirty="0"/>
              <a:t>and new computers, </a:t>
            </a:r>
          </a:p>
          <a:p>
            <a:pPr algn="ctr"/>
            <a:r>
              <a:rPr lang="en-GB" sz="3600" dirty="0"/>
              <a:t>and rule the world</a:t>
            </a:r>
          </a:p>
        </p:txBody>
      </p:sp>
    </p:spTree>
    <p:extLst>
      <p:ext uri="{BB962C8B-B14F-4D97-AF65-F5344CB8AC3E}">
        <p14:creationId xmlns:p14="http://schemas.microsoft.com/office/powerpoint/2010/main" val="40621357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812B7-E9D4-2EE0-C387-226E1978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371D7-78B9-5CDF-64D7-31B4EB06A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2066"/>
          </a:xfrm>
        </p:spPr>
        <p:txBody>
          <a:bodyPr/>
          <a:lstStyle/>
          <a:p>
            <a:r>
              <a:rPr lang="en-GB" dirty="0"/>
              <a:t>What have we achieved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7D6EC-F393-05C1-22F1-83751BCB9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2" indent="-342900"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2800" dirty="0"/>
              <a:t>The ability to mix imperative and purely-functional programming, without ruining either: the types keep them separate.</a:t>
            </a:r>
          </a:p>
          <a:p>
            <a:pPr marL="342900" lvl="2" indent="-342900"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2800" dirty="0"/>
              <a:t>Opens the way to many monads (I/O, STM, Restricted IO, etc) with different effects and guarantees</a:t>
            </a:r>
          </a:p>
          <a:p>
            <a:pPr marL="342900" lvl="2" indent="-342900"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2800" dirty="0"/>
              <a:t>Guy Steele: “</a:t>
            </a:r>
            <a:r>
              <a:rPr lang="en-GB" sz="2800" i="1" dirty="0"/>
              <a:t>Some people prefer not to commingle the functional, Church-lambda-calculus part of a language with the parts that do side effects. It seems they believe in the separation of Church and state.”</a:t>
            </a:r>
          </a:p>
        </p:txBody>
      </p:sp>
    </p:spTree>
    <p:extLst>
      <p:ext uri="{BB962C8B-B14F-4D97-AF65-F5344CB8AC3E}">
        <p14:creationId xmlns:p14="http://schemas.microsoft.com/office/powerpoint/2010/main" val="23311968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0" name="Rectangle 33799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02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04" name="Freeform: Shape 33803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06" name="Rectangle 33805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GB" dirty="0">
                <a:solidFill>
                  <a:schemeClr val="bg2"/>
                </a:solidFill>
              </a:rPr>
              <a:t>Towards Nirvana</a:t>
            </a:r>
          </a:p>
        </p:txBody>
      </p:sp>
      <p:sp>
        <p:nvSpPr>
          <p:cNvPr id="33813" name="Rectangle 3"/>
          <p:cNvSpPr>
            <a:spLocks noGrp="1" noChangeArrowheads="1"/>
          </p:cNvSpPr>
          <p:nvPr>
            <p:ph idx="1"/>
          </p:nvPr>
        </p:nvSpPr>
        <p:spPr>
          <a:xfrm>
            <a:off x="5204109" y="1340768"/>
            <a:ext cx="6269434" cy="496855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We thought that laziness was the Big Deal, but we were wrong: it’s purity</a:t>
            </a:r>
          </a:p>
          <a:p>
            <a:pPr eaLnBrk="1" hangingPunct="1">
              <a:spcAft>
                <a:spcPts val="600"/>
              </a:spcAft>
            </a:pPr>
            <a:r>
              <a:rPr lang="en-GB" sz="2400" dirty="0"/>
              <a:t>One of Haskell’s most significant contributions is to </a:t>
            </a:r>
            <a:r>
              <a:rPr lang="en-GB" sz="2400" b="1" dirty="0"/>
              <a:t>relentlessly pursue purity </a:t>
            </a:r>
            <a:r>
              <a:rPr lang="en-GB" sz="2400" dirty="0"/>
              <a:t>and see where takes us</a:t>
            </a:r>
          </a:p>
          <a:p>
            <a:pPr eaLnBrk="1" hangingPunct="1">
              <a:spcAft>
                <a:spcPts val="600"/>
              </a:spcAft>
            </a:pPr>
            <a:r>
              <a:rPr lang="en-GB" sz="2400" dirty="0"/>
              <a:t>Controlling effects is liberating, expressive, and much more efficient.</a:t>
            </a:r>
          </a:p>
          <a:p>
            <a:pPr eaLnBrk="1" hangingPunct="1">
              <a:spcAft>
                <a:spcPts val="600"/>
              </a:spcAft>
            </a:pPr>
            <a:r>
              <a:rPr lang="en-GB" sz="2400" dirty="0"/>
              <a:t>Purely functional programming feels very </a:t>
            </a:r>
            <a:r>
              <a:rPr lang="en-GB" sz="2400" dirty="0" err="1"/>
              <a:t>very</a:t>
            </a:r>
            <a:r>
              <a:rPr lang="en-GB" sz="2400" dirty="0"/>
              <a:t> different: you have to “rewire your brain”</a:t>
            </a:r>
          </a:p>
          <a:p>
            <a:pPr eaLnBrk="1" hangingPunct="1">
              <a:spcAft>
                <a:spcPts val="600"/>
              </a:spcAft>
            </a:pPr>
            <a:r>
              <a:rPr lang="en-GB" sz="2400" dirty="0"/>
              <a:t>But it’s not “just another approach”: ultimately, there is no alternative.</a:t>
            </a:r>
          </a:p>
          <a:p>
            <a:pPr eaLnBrk="1" hangingPunct="1"/>
            <a:endParaRPr lang="en-GB"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C0C030-5F23-99FB-BBF4-4EDD3A00EF3A}"/>
              </a:ext>
            </a:extLst>
          </p:cNvPr>
          <p:cNvSpPr/>
          <p:nvPr/>
        </p:nvSpPr>
        <p:spPr>
          <a:xfrm>
            <a:off x="772865" y="5284107"/>
            <a:ext cx="3445181" cy="13681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None/>
            </a:pPr>
            <a:r>
              <a:rPr lang="en-GB"/>
              <a:t>Using the scary term “monad” 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rather than </a:t>
            </a:r>
          </a:p>
          <a:p>
            <a:pPr algn="ctr">
              <a:buFont typeface="Wingdings" pitchFamily="2" charset="2"/>
              <a:buNone/>
            </a:pPr>
            <a:r>
              <a:rPr lang="en-GB"/>
              <a:t>“warm fuzzy thing”</a:t>
            </a:r>
            <a:endParaRPr lang="en-GB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1847528" y="2132857"/>
            <a:ext cx="7676798" cy="280076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</a:rPr>
              <a:t>Types and</a:t>
            </a:r>
          </a:p>
          <a:p>
            <a:pPr algn="ctr"/>
            <a:r>
              <a:rPr lang="en-GB" sz="8800" dirty="0">
                <a:solidFill>
                  <a:schemeClr val="bg1"/>
                </a:solidFill>
              </a:rPr>
              <a:t>type classes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Starting point: 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2106" y="1556792"/>
            <a:ext cx="8638728" cy="4752975"/>
          </a:xfrm>
        </p:spPr>
        <p:txBody>
          <a:bodyPr>
            <a:normAutofit/>
          </a:bodyPr>
          <a:lstStyle/>
          <a:p>
            <a:r>
              <a:rPr lang="en-GB" sz="2800" dirty="0"/>
              <a:t>Parametric polymorphism</a:t>
            </a:r>
            <a:br>
              <a:rPr lang="en-GB" sz="2800" dirty="0"/>
            </a:br>
            <a:r>
              <a:rPr lang="en-GB" sz="2800" dirty="0"/>
              <a:t>		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 :: [a] -&gt; [a]</a:t>
            </a:r>
          </a:p>
          <a:p>
            <a:r>
              <a:rPr lang="en-GB" sz="2800" dirty="0"/>
              <a:t>Types are inferred</a:t>
            </a:r>
            <a:br>
              <a:rPr lang="en-GB" sz="2800" dirty="0"/>
            </a:br>
            <a:r>
              <a:rPr lang="en-GB" sz="2800" dirty="0"/>
              <a:t>		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 []    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ys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	append (x:xs)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 : append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ys</a:t>
            </a:r>
            <a:endParaRPr lang="en-GB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800" dirty="0"/>
              <a:t>Algebraic data types</a:t>
            </a:r>
            <a:br>
              <a:rPr lang="en-GB" sz="2800" dirty="0"/>
            </a:br>
            <a:r>
              <a:rPr lang="en-GB" sz="2800" dirty="0"/>
              <a:t>		</a:t>
            </a: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data Tree a 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= Leaf a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| Branch (Tree a) (Tree a)</a:t>
            </a:r>
          </a:p>
          <a:p>
            <a:endParaRPr lang="en-GB" sz="2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853248"/>
            <a:ext cx="8946541" cy="4195481"/>
          </a:xfrm>
        </p:spPr>
        <p:txBody>
          <a:bodyPr/>
          <a:lstStyle/>
          <a:p>
            <a:r>
              <a:rPr lang="en-GB" sz="2800" dirty="0"/>
              <a:t>Functions that are “nearly polymorphic”</a:t>
            </a:r>
          </a:p>
          <a:p>
            <a:pPr lvl="1"/>
            <a:r>
              <a:rPr lang="en-GB" dirty="0"/>
              <a:t>member :: a -&gt; [a] -&gt; </a:t>
            </a:r>
            <a:r>
              <a:rPr lang="en-GB" dirty="0" err="1"/>
              <a:t>Bool</a:t>
            </a:r>
            <a:endParaRPr lang="en-GB" dirty="0"/>
          </a:p>
          <a:p>
            <a:pPr lvl="1"/>
            <a:r>
              <a:rPr lang="en-GB" dirty="0"/>
              <a:t>sort :: [a] -&gt; [a]</a:t>
            </a:r>
          </a:p>
          <a:p>
            <a:pPr lvl="1"/>
            <a:r>
              <a:rPr lang="en-GB" dirty="0"/>
              <a:t>square :: a -&gt; a</a:t>
            </a:r>
          </a:p>
          <a:p>
            <a:pPr lvl="1"/>
            <a:r>
              <a:rPr lang="en-GB" dirty="0"/>
              <a:t>show :: a -&gt; String</a:t>
            </a:r>
          </a:p>
          <a:p>
            <a:pPr lvl="1"/>
            <a:r>
              <a:rPr lang="en-GB" dirty="0"/>
              <a:t>serialise :: a -&gt; </a:t>
            </a:r>
            <a:r>
              <a:rPr lang="en-GB" dirty="0" err="1"/>
              <a:t>BitString</a:t>
            </a:r>
            <a:endParaRPr lang="en-GB" dirty="0"/>
          </a:p>
          <a:p>
            <a:pPr lvl="1"/>
            <a:r>
              <a:rPr lang="en-GB" dirty="0"/>
              <a:t>hash :: a -&gt; </a:t>
            </a:r>
            <a:r>
              <a:rPr lang="en-GB" dirty="0" err="1"/>
              <a:t>Int</a:t>
            </a:r>
            <a:endParaRPr lang="en-GB" dirty="0"/>
          </a:p>
          <a:p>
            <a:r>
              <a:rPr lang="en-US" sz="2800" dirty="0"/>
              <a:t>Usual solution: “bake them in” as a runtime service</a:t>
            </a: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8904312" y="1556792"/>
            <a:ext cx="2729880" cy="2145268"/>
          </a:xfrm>
          <a:prstGeom prst="wedgeRoundRectCallout">
            <a:avLst>
              <a:gd name="adj1" fmla="val -79071"/>
              <a:gd name="adj2" fmla="val 102312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Haskell committee hated this, but had no idea what else to do</a:t>
            </a:r>
            <a:endParaRPr lang="en-US" sz="2400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 Phil Wadler (yet again)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38119495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Functions that are “nearly polymorphic”</a:t>
            </a:r>
          </a:p>
          <a:p>
            <a:pPr lvl="1"/>
            <a:r>
              <a:rPr lang="en-GB" dirty="0"/>
              <a:t>member :: a -&gt; [a] -&gt; </a:t>
            </a:r>
            <a:r>
              <a:rPr lang="en-GB" dirty="0" err="1"/>
              <a:t>Bool</a:t>
            </a:r>
            <a:endParaRPr lang="en-GB" dirty="0"/>
          </a:p>
          <a:p>
            <a:pPr lvl="1"/>
            <a:r>
              <a:rPr lang="en-GB" dirty="0"/>
              <a:t>sort :: [a] -&gt; [a]</a:t>
            </a:r>
          </a:p>
          <a:p>
            <a:pPr lvl="1"/>
            <a:r>
              <a:rPr lang="en-GB" dirty="0"/>
              <a:t>(+) :: a -&gt; a -&gt; a</a:t>
            </a:r>
          </a:p>
          <a:p>
            <a:pPr lvl="1"/>
            <a:r>
              <a:rPr lang="en-GB" dirty="0"/>
              <a:t>show :: a -&gt; String</a:t>
            </a:r>
          </a:p>
          <a:p>
            <a:pPr lvl="1"/>
            <a:r>
              <a:rPr lang="en-GB" dirty="0"/>
              <a:t>serialise :: a -&gt; </a:t>
            </a:r>
            <a:r>
              <a:rPr lang="en-GB" dirty="0" err="1"/>
              <a:t>BitString</a:t>
            </a:r>
            <a:endParaRPr lang="en-GB" dirty="0"/>
          </a:p>
          <a:p>
            <a:pPr lvl="1"/>
            <a:r>
              <a:rPr lang="en-GB" dirty="0"/>
              <a:t>hash :: a -&gt; </a:t>
            </a:r>
            <a:r>
              <a:rPr lang="en-GB" dirty="0" err="1"/>
              <a:t>Int</a:t>
            </a:r>
            <a:endParaRPr lang="en-GB" dirty="0"/>
          </a:p>
          <a:p>
            <a:r>
              <a:rPr lang="en-US" dirty="0"/>
              <a:t>Usual solution: “bake them in” as a runtime service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12600" r="5779" b="13061"/>
          <a:stretch>
            <a:fillRect/>
          </a:stretch>
        </p:blipFill>
        <p:spPr bwMode="auto">
          <a:xfrm rot="20947896">
            <a:off x="2135560" y="1700808"/>
            <a:ext cx="8136904" cy="4248472"/>
          </a:xfrm>
          <a:prstGeom prst="rect">
            <a:avLst/>
          </a:prstGeom>
          <a:noFill/>
          <a:ln w="31750" cmpd="sng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Type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3789040"/>
            <a:ext cx="8229600" cy="1409814"/>
          </a:xfrm>
        </p:spPr>
        <p:txBody>
          <a:bodyPr/>
          <a:lstStyle/>
          <a:p>
            <a:pPr>
              <a:buNone/>
            </a:pPr>
            <a:r>
              <a:rPr lang="en-GB" dirty="0"/>
              <a:t>Similarly: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5640" y="2132857"/>
            <a:ext cx="5760640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90513" indent="-290513">
              <a:tabLst>
                <a:tab pos="2420938" algn="l"/>
                <a:tab pos="4191000" algn="l"/>
              </a:tabLst>
            </a:pPr>
            <a:r>
              <a:rPr lang="en-GB" sz="2800" b="1" strike="sngStrike" dirty="0">
                <a:solidFill>
                  <a:schemeClr val="bg1"/>
                </a:solidFill>
                <a:latin typeface="Courier New" pitchFamily="49" charset="0"/>
              </a:rPr>
              <a:t>square :: a -&gt; a</a:t>
            </a:r>
          </a:p>
          <a:p>
            <a:pPr marL="290513" indent="-290513">
              <a:tabLst>
                <a:tab pos="2420938" algn="l"/>
                <a:tab pos="4191000" algn="l"/>
              </a:tabLst>
            </a:pP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square :: Num a =&gt; a -&gt; a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square x = x * 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7609" y="4509121"/>
            <a:ext cx="7558479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sort      ::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Ord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a  =&gt; [a] -&gt; [a]</a:t>
            </a:r>
          </a:p>
          <a:p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serialise :: Show a =&gt;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-&gt; String</a:t>
            </a:r>
          </a:p>
          <a:p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member    ::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Eq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a   =&gt; a -&gt; [a] -&gt;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Bool</a:t>
            </a:r>
            <a:endParaRPr lang="en-GB" sz="24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6744072" y="476672"/>
            <a:ext cx="2736304" cy="1021556"/>
          </a:xfrm>
          <a:prstGeom prst="wedgeRoundRectCallout">
            <a:avLst>
              <a:gd name="adj1" fmla="val -68213"/>
              <a:gd name="adj2" fmla="val 167742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Works for any type ‘a’, </a:t>
            </a:r>
            <a:r>
              <a:rPr lang="en-GB" b="1" dirty="0"/>
              <a:t>provided ‘a’ is an instance of class Num</a:t>
            </a:r>
            <a:endParaRPr lang="en-US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Declaring classes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7568" y="1412776"/>
            <a:ext cx="5040560" cy="41549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90513" indent="-290513">
              <a:tabLst>
                <a:tab pos="2420938" algn="l"/>
                <a:tab pos="41910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square :: Num a =&gt; a -&gt; a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class Num a where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(+) :: a -&gt; a -&gt; a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(*) :: a -&gt; a -&gt; a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...etc...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instance Num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Int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where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(+) =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plusInt</a:t>
            </a: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(*) =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mulInt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</a:p>
          <a:p>
            <a:pPr marL="290513" indent="-290513">
              <a:tabLst>
                <a:tab pos="2778125" algn="l"/>
                <a:tab pos="49276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...etc...</a:t>
            </a: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7176120" y="1916833"/>
            <a:ext cx="2736304" cy="1328023"/>
          </a:xfrm>
          <a:prstGeom prst="wedgeRoundRectCallout">
            <a:avLst>
              <a:gd name="adj1" fmla="val -106405"/>
              <a:gd name="adj2" fmla="val -9147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Haskell </a:t>
            </a:r>
            <a:r>
              <a:rPr lang="en-GB" sz="2400" b="1" dirty="0"/>
              <a:t>class</a:t>
            </a:r>
            <a:r>
              <a:rPr lang="en-GB" sz="2400" dirty="0"/>
              <a:t> is like a Java </a:t>
            </a:r>
            <a:r>
              <a:rPr lang="en-GB" sz="2400" b="1" dirty="0"/>
              <a:t>interface</a:t>
            </a:r>
            <a:endParaRPr lang="en-US" sz="2400" b="1" dirty="0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6600056" y="5373217"/>
            <a:ext cx="3168352" cy="919401"/>
          </a:xfrm>
          <a:prstGeom prst="wedgeRoundRectCallout">
            <a:avLst>
              <a:gd name="adj1" fmla="val -92427"/>
              <a:gd name="adj2" fmla="val -150225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Allows ‘square’ to be applied to an </a:t>
            </a:r>
            <a:r>
              <a:rPr lang="en-GB" sz="2400" dirty="0" err="1"/>
              <a:t>Int</a:t>
            </a:r>
            <a:endParaRPr lang="en-US" sz="2400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type classes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9257" y="1852811"/>
            <a:ext cx="4185761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square :: Num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=&gt;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-&gt;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square x =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*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x</a:t>
            </a:r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7831" y="2852936"/>
            <a:ext cx="3724096" cy="16312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class Num a where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(+)    :: a -&gt; a -&gt; a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(*)    :: a -&gt; a -&gt; a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negate :: a -&gt; a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...etc..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43632" y="1809743"/>
            <a:ext cx="4031873" cy="707886"/>
          </a:xfrm>
          <a:prstGeom prst="rect">
            <a:avLst/>
          </a:prstGeom>
          <a:solidFill>
            <a:srgbClr val="CCECFF"/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square :: Num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-&gt;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-&gt;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n</a:t>
            </a:r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square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x = (*)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d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x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x</a:t>
            </a:r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14308" y="1245026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When you write this...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40016" y="1253228"/>
            <a:ext cx="4701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...the compiler generates this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34106" y="2819394"/>
            <a:ext cx="4339650" cy="2554545"/>
          </a:xfrm>
          <a:prstGeom prst="rect">
            <a:avLst/>
          </a:prstGeom>
          <a:solidFill>
            <a:srgbClr val="CCECFF"/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data Num a 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=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MkNum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(a-&gt;a-&gt;a)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    (a-&gt;a-&gt;a)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    (a-&gt;a)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    ...etc...</a:t>
            </a:r>
          </a:p>
          <a:p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(*) :: Num a -&gt; a -&gt; a -&gt; a</a:t>
            </a:r>
          </a:p>
          <a:p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(*) (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MkNum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_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m</a:t>
            </a:r>
            <a:r>
              <a:rPr lang="en-GB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_ ...) = </a:t>
            </a:r>
            <a:r>
              <a:rPr lang="en-GB" sz="20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m</a:t>
            </a:r>
            <a:endParaRPr lang="en-GB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372226" y="5868234"/>
            <a:ext cx="4010025" cy="71508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A value of type (Num T) is a </a:t>
            </a:r>
            <a:r>
              <a:rPr lang="en-GB" dirty="0" err="1">
                <a:solidFill>
                  <a:schemeClr val="tx1"/>
                </a:solidFill>
                <a:latin typeface="Comic Sans MS" pitchFamily="66" charset="0"/>
              </a:rPr>
              <a:t>vtable</a:t>
            </a: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of the Num operations for type T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1709707" y="5153011"/>
            <a:ext cx="3538568" cy="1328023"/>
          </a:xfrm>
          <a:prstGeom prst="wedgeRoundRectCallout">
            <a:avLst>
              <a:gd name="adj1" fmla="val 111360"/>
              <a:gd name="adj2" fmla="val -15345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The class </a:t>
            </a:r>
            <a:r>
              <a:rPr lang="en-GB" dirty="0" err="1">
                <a:solidFill>
                  <a:schemeClr val="tx1"/>
                </a:solidFill>
                <a:latin typeface="Comic Sans MS" pitchFamily="66" charset="0"/>
              </a:rPr>
              <a:t>decl</a:t>
            </a: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translates to: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A </a:t>
            </a:r>
            <a:r>
              <a:rPr lang="en-GB" b="1" dirty="0">
                <a:solidFill>
                  <a:schemeClr val="tx1"/>
                </a:solidFill>
                <a:latin typeface="Comic Sans MS" pitchFamily="66" charset="0"/>
              </a:rPr>
              <a:t>data type </a:t>
            </a:r>
            <a:r>
              <a:rPr lang="en-GB" b="1" dirty="0" err="1">
                <a:solidFill>
                  <a:schemeClr val="tx1"/>
                </a:solidFill>
                <a:latin typeface="Comic Sans MS" pitchFamily="66" charset="0"/>
              </a:rPr>
              <a:t>decl</a:t>
            </a: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for Num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A </a:t>
            </a:r>
            <a:r>
              <a:rPr lang="en-GB" b="1" dirty="0">
                <a:solidFill>
                  <a:schemeClr val="tx1"/>
                </a:solidFill>
                <a:latin typeface="Comic Sans MS" pitchFamily="66" charset="0"/>
              </a:rPr>
              <a:t>selector function</a:t>
            </a: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for each class operation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Result … chaos</a:t>
            </a:r>
          </a:p>
        </p:txBody>
      </p:sp>
      <p:sp>
        <p:nvSpPr>
          <p:cNvPr id="6147" name="Rounded Rectangle 3"/>
          <p:cNvSpPr>
            <a:spLocks noChangeArrowheads="1"/>
          </p:cNvSpPr>
          <p:nvPr/>
        </p:nvSpPr>
        <p:spPr bwMode="auto">
          <a:xfrm>
            <a:off x="2381251" y="1665625"/>
            <a:ext cx="7072313" cy="4190794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bg1"/>
                </a:solidFill>
              </a:rPr>
              <a:t>Many bright young things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bg1"/>
                </a:solidFill>
              </a:rPr>
              <a:t>Many languages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(</a:t>
            </a:r>
            <a:r>
              <a:rPr lang="en-GB" sz="2000" dirty="0" err="1">
                <a:solidFill>
                  <a:schemeClr val="bg1"/>
                </a:solidFill>
              </a:rPr>
              <a:t>Sasl</a:t>
            </a:r>
            <a:r>
              <a:rPr lang="en-GB" sz="2000" dirty="0">
                <a:solidFill>
                  <a:schemeClr val="bg1"/>
                </a:solidFill>
              </a:rPr>
              <a:t>, Miranda, LML, Orwell, Ponder, </a:t>
            </a:r>
            <a:r>
              <a:rPr lang="en-GB" sz="2000" dirty="0" err="1">
                <a:solidFill>
                  <a:schemeClr val="bg1"/>
                </a:solidFill>
              </a:rPr>
              <a:t>Alfl</a:t>
            </a:r>
            <a:r>
              <a:rPr lang="en-GB" sz="2000" dirty="0">
                <a:solidFill>
                  <a:schemeClr val="bg1"/>
                </a:solidFill>
              </a:rPr>
              <a:t>, Clean)</a:t>
            </a:r>
            <a:endParaRPr lang="en-GB" sz="2800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bg1"/>
                </a:solidFill>
              </a:rPr>
              <a:t>Many compilers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bg1"/>
                </a:solidFill>
              </a:rPr>
              <a:t>Many new hardware architectures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(mostly doomed)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bg1"/>
                </a:solidFill>
              </a:rPr>
              <a:t>Many conferences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(birth of FPCA, LFP)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75ADC-77AE-0104-709B-C123EDDF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Multi-parameter type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26CF2-A51A-C185-9626-DFB6D0D6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5004752"/>
            <a:ext cx="9961240" cy="1448583"/>
          </a:xfrm>
        </p:spPr>
        <p:txBody>
          <a:bodyPr>
            <a:normAutofit/>
          </a:bodyPr>
          <a:lstStyle/>
          <a:p>
            <a:r>
              <a:rPr lang="en-GB" sz="2400" dirty="0"/>
              <a:t>Fully static (driven by </a:t>
            </a:r>
            <a:r>
              <a:rPr lang="en-GB" sz="2400" b="1" dirty="0"/>
              <a:t>types</a:t>
            </a:r>
            <a:r>
              <a:rPr lang="en-GB" sz="2400" dirty="0"/>
              <a:t>), whereas Julia is dynamic (driven by </a:t>
            </a:r>
            <a:r>
              <a:rPr lang="en-GB" sz="2400" b="1" dirty="0"/>
              <a:t>values</a:t>
            </a:r>
            <a:r>
              <a:rPr lang="en-GB" sz="2400" dirty="0"/>
              <a:t>)</a:t>
            </a:r>
          </a:p>
          <a:p>
            <a:r>
              <a:rPr lang="en-GB" sz="2400" dirty="0"/>
              <a:t>Rich opportunities for specialisation, just like Julia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05072E-9C32-C6CA-C0CE-68D9FC47720E}"/>
              </a:ext>
            </a:extLst>
          </p:cNvPr>
          <p:cNvSpPr txBox="1"/>
          <p:nvPr/>
        </p:nvSpPr>
        <p:spPr>
          <a:xfrm>
            <a:off x="551384" y="1484784"/>
            <a:ext cx="6821098" cy="33609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class BiNum a b r | a b -&gt; r where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(+) :: a -&gt; b -&gt; r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(*) :: a -&gt; b -&gt; r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instance BiNum Int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Int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Int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where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(+) =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plusInt</a:t>
            </a: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…etc…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endParaRPr lang="en-GB" sz="2400" b="1" dirty="0">
              <a:solidFill>
                <a:schemeClr val="bg1"/>
              </a:solidFill>
              <a:latin typeface="Courier New" pitchFamily="49" charset="0"/>
            </a:endParaRP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instance BiNum Int Float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Float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where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a+b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=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intToFloat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a + b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…etc…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655AD873-73A2-1EA7-DAD4-6B9AAE47369D}"/>
              </a:ext>
            </a:extLst>
          </p:cNvPr>
          <p:cNvSpPr/>
          <p:nvPr/>
        </p:nvSpPr>
        <p:spPr bwMode="auto">
          <a:xfrm>
            <a:off x="8544272" y="1732652"/>
            <a:ext cx="2376264" cy="1739059"/>
          </a:xfrm>
          <a:prstGeom prst="wedgeRoundRectCallout">
            <a:avLst>
              <a:gd name="adj1" fmla="val -144954"/>
              <a:gd name="adj2" fmla="val -31847"/>
              <a:gd name="adj3" fmla="val 16667"/>
            </a:avLst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Very, very like multiple dispatch in Julia</a:t>
            </a:r>
          </a:p>
        </p:txBody>
      </p:sp>
    </p:spTree>
    <p:extLst>
      <p:ext uri="{BB962C8B-B14F-4D97-AF65-F5344CB8AC3E}">
        <p14:creationId xmlns:p14="http://schemas.microsoft.com/office/powerpoint/2010/main" val="42148991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AAE8F2-85A0-F189-CF08-7150C6C0C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14015"/>
              </p:ext>
            </p:extLst>
          </p:nvPr>
        </p:nvGraphicFramePr>
        <p:xfrm>
          <a:off x="407368" y="1148698"/>
          <a:ext cx="11521280" cy="5509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val="219965191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4258677506"/>
                    </a:ext>
                  </a:extLst>
                </a:gridCol>
              </a:tblGrid>
              <a:tr h="37150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Julia: multi-method dispatch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Haskell: type classes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4528"/>
                  </a:ext>
                </a:extLst>
              </a:tr>
              <a:tr h="371500">
                <a:tc>
                  <a:txBody>
                    <a:bodyPr/>
                    <a:lstStyle/>
                    <a:p>
                      <a:r>
                        <a:rPr lang="en-GB" dirty="0"/>
                        <a:t>Super </a:t>
                      </a:r>
                      <a:r>
                        <a:rPr lang="en-GB" dirty="0" err="1"/>
                        <a:t>super</a:t>
                      </a:r>
                      <a:r>
                        <a:rPr lang="en-GB" dirty="0"/>
                        <a:t> powerful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Super powerful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210910"/>
                  </a:ext>
                </a:extLst>
              </a:tr>
              <a:tr h="60994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“Dynamic”: happens at </a:t>
                      </a:r>
                      <a:r>
                        <a:rPr lang="en-GB" sz="1800" b="1" dirty="0"/>
                        <a:t>runtime</a:t>
                      </a:r>
                      <a:r>
                        <a:rPr lang="en-GB" sz="1800" dirty="0"/>
                        <a:t>, driven by </a:t>
                      </a:r>
                      <a:r>
                        <a:rPr lang="en-GB" sz="1800" b="1" dirty="0"/>
                        <a:t>values</a:t>
                      </a:r>
                      <a:r>
                        <a:rPr lang="en-GB" sz="1800" dirty="0"/>
                        <a:t>. But often resolved at compile time.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“Static”: happens at </a:t>
                      </a:r>
                      <a:r>
                        <a:rPr lang="en-GB" sz="1800" b="1" dirty="0"/>
                        <a:t>compile time</a:t>
                      </a:r>
                      <a:r>
                        <a:rPr lang="en-GB" sz="1800" dirty="0"/>
                        <a:t>, driven by </a:t>
                      </a:r>
                      <a:r>
                        <a:rPr lang="en-GB" sz="1800" b="1" dirty="0"/>
                        <a:t>types</a:t>
                      </a:r>
                      <a:r>
                        <a:rPr lang="en-GB" sz="1800" dirty="0"/>
                        <a:t>. But implemented by passing “dictionaries” of code at runtime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257364"/>
                  </a:ext>
                </a:extLst>
              </a:tr>
              <a:tr h="601316">
                <a:tc>
                  <a:txBody>
                    <a:bodyPr/>
                    <a:lstStyle/>
                    <a:p>
                      <a:r>
                        <a:rPr lang="en-GB" dirty="0"/>
                        <a:t>Lots of opportunities to specialise code for the particular types involved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Lots of opportunities to specialise code for the particular types involved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44463"/>
                  </a:ext>
                </a:extLst>
              </a:tr>
              <a:tr h="3715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Outcome depends on the “load order” of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order dependence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583990"/>
                  </a:ext>
                </a:extLst>
              </a:tr>
              <a:tr h="120263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Complex: </a:t>
                      </a:r>
                      <a:r>
                        <a:rPr lang="en-GB" sz="1400" i="1" dirty="0"/>
                        <a:t>“nominal single subtyping, union types, existential types, covariant tuples, invariant parametric data types, </a:t>
                      </a:r>
                      <a:r>
                        <a:rPr lang="en-GB" sz="1400" i="1" dirty="0" err="1"/>
                        <a:t>distribuivity</a:t>
                      </a:r>
                      <a:r>
                        <a:rPr lang="en-GB" sz="1400" i="1" dirty="0"/>
                        <a:t>, singleton types, the diagonal rule</a:t>
                      </a:r>
                      <a:r>
                        <a:rPr lang="en-GB" sz="1100" i="1" dirty="0"/>
                        <a:t>” </a:t>
                      </a:r>
                      <a:r>
                        <a:rPr lang="en-GB" sz="1400" dirty="0"/>
                        <a:t>(Julia Subtyping: a rational reconstruction, OOPSLA 2018).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181 overloads of multiplication (!)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Somewhat complex.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332547"/>
                  </a:ext>
                </a:extLst>
              </a:tr>
              <a:tr h="4932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Types like Transpose(Array{Float64,2}) supporting zero-cost transpose (…and other “array views” like slice)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Such types are (I think) possible but I have not seen them in 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200493"/>
                  </a:ext>
                </a:extLst>
              </a:tr>
              <a:tr h="4932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Can’t overload on result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Can overload on result 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72485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6499912-9C60-1C13-8F13-991B4180C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88640"/>
            <a:ext cx="9404723" cy="960058"/>
          </a:xfrm>
        </p:spPr>
        <p:txBody>
          <a:bodyPr/>
          <a:lstStyle/>
          <a:p>
            <a:r>
              <a:rPr lang="en-GB" dirty="0"/>
              <a:t>Type classes vs multi-methods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7429DCF6-E8FB-04D6-0269-2BCACF3BCF8D}"/>
              </a:ext>
            </a:extLst>
          </p:cNvPr>
          <p:cNvSpPr/>
          <p:nvPr/>
        </p:nvSpPr>
        <p:spPr bwMode="auto">
          <a:xfrm>
            <a:off x="9552384" y="231653"/>
            <a:ext cx="2376264" cy="513191"/>
          </a:xfrm>
          <a:prstGeom prst="wedgeRoundRectCallout">
            <a:avLst>
              <a:gd name="adj1" fmla="val -81253"/>
              <a:gd name="adj2" fmla="val 21125"/>
              <a:gd name="adj3" fmla="val 16667"/>
            </a:avLst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Talk to me</a:t>
            </a:r>
          </a:p>
        </p:txBody>
      </p:sp>
    </p:spTree>
    <p:extLst>
      <p:ext uri="{BB962C8B-B14F-4D97-AF65-F5344CB8AC3E}">
        <p14:creationId xmlns:p14="http://schemas.microsoft.com/office/powerpoint/2010/main" val="41723577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eaLnBrk="1" hangingPunct="1"/>
            <a:r>
              <a:rPr lang="en-GB" sz="3200" dirty="0"/>
              <a:t>Can overload on</a:t>
            </a:r>
            <a:br>
              <a:rPr lang="en-GB" sz="3200" dirty="0"/>
            </a:br>
            <a:r>
              <a:rPr lang="en-GB" sz="3200" b="1" dirty="0"/>
              <a:t>result</a:t>
            </a:r>
            <a:r>
              <a:rPr lang="en-GB" sz="3200" dirty="0"/>
              <a:t> value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4466925"/>
            <a:ext cx="8568952" cy="2112186"/>
          </a:xfrm>
        </p:spPr>
        <p:txBody>
          <a:bodyPr>
            <a:normAutofit/>
          </a:bodyPr>
          <a:lstStyle/>
          <a:p>
            <a:pPr marL="450850" indent="-450850">
              <a:lnSpc>
                <a:spcPct val="80000"/>
              </a:lnSpc>
              <a:tabLst>
                <a:tab pos="444500" algn="l"/>
              </a:tabLst>
            </a:pPr>
            <a:r>
              <a:rPr lang="en-GB" sz="2400" dirty="0"/>
              <a:t>Unlike OOP (and Julia)</a:t>
            </a:r>
          </a:p>
          <a:p>
            <a:pPr marL="850900" lvl="1" indent="-450850">
              <a:lnSpc>
                <a:spcPct val="80000"/>
              </a:lnSpc>
              <a:tabLst>
                <a:tab pos="444500" algn="l"/>
              </a:tabLst>
            </a:pPr>
            <a:r>
              <a:rPr lang="en-GB" sz="2000" dirty="0"/>
              <a:t>The </a:t>
            </a:r>
            <a:r>
              <a:rPr lang="en-GB" sz="2000" dirty="0" err="1"/>
              <a:t>vtable</a:t>
            </a:r>
            <a:r>
              <a:rPr lang="en-GB" sz="2000" dirty="0"/>
              <a:t> (d::Num a) is passed </a:t>
            </a:r>
            <a:r>
              <a:rPr lang="en-GB" sz="2000" b="1" dirty="0">
                <a:solidFill>
                  <a:srgbClr val="FFC000"/>
                </a:solidFill>
              </a:rPr>
              <a:t>in</a:t>
            </a:r>
          </a:p>
          <a:p>
            <a:pPr marL="850900" lvl="1" indent="-450850">
              <a:lnSpc>
                <a:spcPct val="80000"/>
              </a:lnSpc>
              <a:tabLst>
                <a:tab pos="444500" algn="l"/>
              </a:tabLst>
            </a:pPr>
            <a:r>
              <a:rPr lang="en-GB" sz="2000" dirty="0"/>
              <a:t>The value of type ‘a’ is returned </a:t>
            </a:r>
            <a:r>
              <a:rPr lang="en-GB" sz="2000" b="1" dirty="0">
                <a:solidFill>
                  <a:srgbClr val="FFC000"/>
                </a:solidFill>
              </a:rPr>
              <a:t>out</a:t>
            </a:r>
          </a:p>
          <a:p>
            <a:pPr marL="450850" indent="-450850">
              <a:lnSpc>
                <a:spcPct val="80000"/>
              </a:lnSpc>
              <a:tabLst>
                <a:tab pos="444500" algn="l"/>
              </a:tabLst>
            </a:pPr>
            <a:r>
              <a:rPr lang="en-GB" sz="2400" dirty="0"/>
              <a:t>This ability turns out to be a Big Deal</a:t>
            </a:r>
          </a:p>
          <a:p>
            <a:pPr marL="450850" indent="-450850">
              <a:lnSpc>
                <a:spcPct val="80000"/>
              </a:lnSpc>
              <a:tabLst>
                <a:tab pos="444500" algn="l"/>
              </a:tabLst>
            </a:pPr>
            <a:r>
              <a:rPr lang="en-GB" sz="2400" dirty="0"/>
              <a:t>OOP/Julia can’t overload on the return type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4799856" y="350789"/>
            <a:ext cx="6048671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class Num a where</a:t>
            </a:r>
          </a:p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</a:t>
            </a:r>
            <a:r>
              <a:rPr lang="en-GB" sz="2400" b="1" dirty="0" err="1">
                <a:solidFill>
                  <a:schemeClr val="bg1"/>
                </a:solidFill>
                <a:latin typeface="Courier New" pitchFamily="49" charset="0"/>
              </a:rPr>
              <a:t>fromInteger</a:t>
            </a: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:: Integer -&gt; a</a:t>
            </a:r>
          </a:p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  (*) :: a -&gt; a -&gt;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9577" y="1988841"/>
            <a:ext cx="4793300" cy="701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double :: Num a =&gt; a -&gt; a</a:t>
            </a:r>
          </a:p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400" b="1" dirty="0">
                <a:solidFill>
                  <a:schemeClr val="bg1"/>
                </a:solidFill>
                <a:latin typeface="Courier New" pitchFamily="49" charset="0"/>
              </a:rPr>
              <a:t>double x = x *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6807" y="3638059"/>
            <a:ext cx="9217024" cy="458587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double </a:t>
            </a:r>
            <a:r>
              <a:rPr lang="en-GB" sz="2800" b="1" dirty="0">
                <a:solidFill>
                  <a:srgbClr val="FF0000"/>
                </a:solidFill>
                <a:latin typeface="Courier New" pitchFamily="49" charset="0"/>
              </a:rPr>
              <a:t>d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x = (*) </a:t>
            </a:r>
            <a:r>
              <a:rPr lang="en-GB" sz="2800" b="1" dirty="0">
                <a:solidFill>
                  <a:srgbClr val="FF0000"/>
                </a:solidFill>
                <a:latin typeface="Courier New" pitchFamily="49" charset="0"/>
              </a:rPr>
              <a:t>d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x (</a:t>
            </a:r>
            <a:r>
              <a:rPr lang="en-GB" sz="2800" b="1" dirty="0" err="1">
                <a:solidFill>
                  <a:schemeClr val="bg1"/>
                </a:solidFill>
                <a:latin typeface="Courier New" pitchFamily="49" charset="0"/>
              </a:rPr>
              <a:t>fromInteger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</a:t>
            </a:r>
            <a:r>
              <a:rPr lang="en-GB" sz="2800" b="1" dirty="0">
                <a:solidFill>
                  <a:srgbClr val="FF0000"/>
                </a:solidFill>
                <a:latin typeface="Courier New" pitchFamily="49" charset="0"/>
              </a:rPr>
              <a:t>d</a:t>
            </a:r>
            <a:r>
              <a:rPr lang="en-GB" sz="2800" b="1" dirty="0">
                <a:solidFill>
                  <a:schemeClr val="bg1"/>
                </a:solidFill>
                <a:latin typeface="Courier New" pitchFamily="49" charset="0"/>
              </a:rPr>
              <a:t> 2)</a:t>
            </a:r>
          </a:p>
        </p:txBody>
      </p:sp>
      <p:sp>
        <p:nvSpPr>
          <p:cNvPr id="9" name="Right Arrow 8"/>
          <p:cNvSpPr/>
          <p:nvPr/>
        </p:nvSpPr>
        <p:spPr>
          <a:xfrm rot="1965659">
            <a:off x="1287316" y="2797485"/>
            <a:ext cx="746348" cy="733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omic Sans MS" pitchFamily="66" charset="0"/>
            </a:endParaRPr>
          </a:p>
        </p:txBody>
      </p:sp>
      <p:sp>
        <p:nvSpPr>
          <p:cNvPr id="3" name="Rounded Rectangular Callout 6">
            <a:extLst>
              <a:ext uri="{FF2B5EF4-FFF2-40B4-BE49-F238E27FC236}">
                <a16:creationId xmlns:a16="http://schemas.microsoft.com/office/drawing/2014/main" id="{09AD03ED-8A15-8A1E-EC63-BBF648E3D755}"/>
              </a:ext>
            </a:extLst>
          </p:cNvPr>
          <p:cNvSpPr/>
          <p:nvPr/>
        </p:nvSpPr>
        <p:spPr bwMode="auto">
          <a:xfrm>
            <a:off x="8544272" y="1936964"/>
            <a:ext cx="3240360" cy="1330436"/>
          </a:xfrm>
          <a:prstGeom prst="wedgeRoundRectCallout">
            <a:avLst>
              <a:gd name="adj1" fmla="val -144467"/>
              <a:gd name="adj2" fmla="val -10912"/>
              <a:gd name="adj3" fmla="val 16667"/>
            </a:avLst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Numeric literal “2” is read as “</a:t>
            </a:r>
            <a:r>
              <a:rPr lang="en-GB" sz="2400" dirty="0" err="1">
                <a:solidFill>
                  <a:schemeClr val="bg1"/>
                </a:solidFill>
              </a:rPr>
              <a:t>fromInteger</a:t>
            </a:r>
            <a:r>
              <a:rPr lang="en-GB" sz="2400" dirty="0">
                <a:solidFill>
                  <a:schemeClr val="bg1"/>
                </a:solidFill>
              </a:rPr>
              <a:t> 2”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Type classes over time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83432" y="1484784"/>
            <a:ext cx="8946541" cy="4195481"/>
          </a:xfrm>
        </p:spPr>
        <p:txBody>
          <a:bodyPr/>
          <a:lstStyle/>
          <a:p>
            <a:pPr eaLnBrk="1" hangingPunct="1"/>
            <a:r>
              <a:rPr lang="en-GB" dirty="0"/>
              <a:t>Type classes are the most unusual feature of Haskell’s type system</a:t>
            </a:r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2591570" y="2213167"/>
            <a:ext cx="6624638" cy="3095625"/>
          </a:xfrm>
          <a:custGeom>
            <a:avLst/>
            <a:gdLst>
              <a:gd name="T0" fmla="*/ 0 w 4173"/>
              <a:gd name="T1" fmla="*/ 0 h 1950"/>
              <a:gd name="T2" fmla="*/ 0 w 4173"/>
              <a:gd name="T3" fmla="*/ 1950 h 1950"/>
              <a:gd name="T4" fmla="*/ 4173 w 4173"/>
              <a:gd name="T5" fmla="*/ 1950 h 1950"/>
              <a:gd name="T6" fmla="*/ 0 60000 65536"/>
              <a:gd name="T7" fmla="*/ 0 60000 65536"/>
              <a:gd name="T8" fmla="*/ 0 60000 65536"/>
              <a:gd name="T9" fmla="*/ 0 w 4173"/>
              <a:gd name="T10" fmla="*/ 0 h 1950"/>
              <a:gd name="T11" fmla="*/ 4173 w 4173"/>
              <a:gd name="T12" fmla="*/ 1950 h 19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3" h="1950">
                <a:moveTo>
                  <a:pt x="0" y="0"/>
                </a:moveTo>
                <a:lnTo>
                  <a:pt x="0" y="1950"/>
                </a:lnTo>
                <a:lnTo>
                  <a:pt x="4173" y="195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en-US"/>
          </a:p>
        </p:txBody>
      </p:sp>
      <p:sp>
        <p:nvSpPr>
          <p:cNvPr id="37893" name="Freeform 6"/>
          <p:cNvSpPr>
            <a:spLocks/>
          </p:cNvSpPr>
          <p:nvPr/>
        </p:nvSpPr>
        <p:spPr bwMode="auto">
          <a:xfrm>
            <a:off x="2663008" y="2213166"/>
            <a:ext cx="6265862" cy="3024188"/>
          </a:xfrm>
          <a:custGeom>
            <a:avLst/>
            <a:gdLst>
              <a:gd name="T0" fmla="*/ 0 w 3947"/>
              <a:gd name="T1" fmla="*/ 1905 h 1905"/>
              <a:gd name="T2" fmla="*/ 182 w 3947"/>
              <a:gd name="T3" fmla="*/ 1860 h 1905"/>
              <a:gd name="T4" fmla="*/ 273 w 3947"/>
              <a:gd name="T5" fmla="*/ 90 h 1905"/>
              <a:gd name="T6" fmla="*/ 908 w 3947"/>
              <a:gd name="T7" fmla="*/ 90 h 1905"/>
              <a:gd name="T8" fmla="*/ 1134 w 3947"/>
              <a:gd name="T9" fmla="*/ 1814 h 1905"/>
              <a:gd name="T10" fmla="*/ 2087 w 3947"/>
              <a:gd name="T11" fmla="*/ 1633 h 1905"/>
              <a:gd name="T12" fmla="*/ 2949 w 3947"/>
              <a:gd name="T13" fmla="*/ 90 h 1905"/>
              <a:gd name="T14" fmla="*/ 3947 w 3947"/>
              <a:gd name="T15" fmla="*/ 0 h 190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947"/>
              <a:gd name="T25" fmla="*/ 0 h 1905"/>
              <a:gd name="T26" fmla="*/ 3947 w 3947"/>
              <a:gd name="T27" fmla="*/ 1905 h 190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947" h="1905">
                <a:moveTo>
                  <a:pt x="0" y="1905"/>
                </a:moveTo>
                <a:lnTo>
                  <a:pt x="182" y="1860"/>
                </a:lnTo>
                <a:lnTo>
                  <a:pt x="273" y="90"/>
                </a:lnTo>
                <a:lnTo>
                  <a:pt x="908" y="90"/>
                </a:lnTo>
                <a:lnTo>
                  <a:pt x="1134" y="1814"/>
                </a:lnTo>
                <a:lnTo>
                  <a:pt x="2087" y="1633"/>
                </a:lnTo>
                <a:lnTo>
                  <a:pt x="2949" y="90"/>
                </a:lnTo>
                <a:lnTo>
                  <a:pt x="3947" y="0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en-US"/>
          </a:p>
        </p:txBody>
      </p:sp>
      <p:sp>
        <p:nvSpPr>
          <p:cNvPr id="37894" name="AutoShape 7"/>
          <p:cNvSpPr>
            <a:spLocks noChangeArrowheads="1"/>
          </p:cNvSpPr>
          <p:nvPr/>
        </p:nvSpPr>
        <p:spPr bwMode="auto">
          <a:xfrm>
            <a:off x="1727970" y="4084829"/>
            <a:ext cx="2376488" cy="408623"/>
          </a:xfrm>
          <a:prstGeom prst="wedgeRoundRectCallout">
            <a:avLst>
              <a:gd name="adj1" fmla="val -4843"/>
              <a:gd name="adj2" fmla="val 21055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Incomprehension</a:t>
            </a:r>
          </a:p>
        </p:txBody>
      </p:sp>
      <p:sp>
        <p:nvSpPr>
          <p:cNvPr id="37895" name="AutoShape 8"/>
          <p:cNvSpPr>
            <a:spLocks noChangeArrowheads="1"/>
          </p:cNvSpPr>
          <p:nvPr/>
        </p:nvSpPr>
        <p:spPr bwMode="auto">
          <a:xfrm>
            <a:off x="1654945" y="2660842"/>
            <a:ext cx="2376488" cy="408623"/>
          </a:xfrm>
          <a:prstGeom prst="wedgeRoundRectCallout">
            <a:avLst>
              <a:gd name="adj1" fmla="val 36708"/>
              <a:gd name="adj2" fmla="val -12051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Wild enthusiasm</a:t>
            </a:r>
          </a:p>
        </p:txBody>
      </p:sp>
      <p:sp>
        <p:nvSpPr>
          <p:cNvPr id="37896" name="Text Box 9"/>
          <p:cNvSpPr txBox="1">
            <a:spLocks noChangeArrowheads="1"/>
          </p:cNvSpPr>
          <p:nvPr/>
        </p:nvSpPr>
        <p:spPr bwMode="auto">
          <a:xfrm>
            <a:off x="2570934" y="5392929"/>
            <a:ext cx="706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1987</a:t>
            </a:r>
          </a:p>
        </p:txBody>
      </p:sp>
      <p:sp>
        <p:nvSpPr>
          <p:cNvPr id="37897" name="Text Box 10"/>
          <p:cNvSpPr txBox="1">
            <a:spLocks noChangeArrowheads="1"/>
          </p:cNvSpPr>
          <p:nvPr/>
        </p:nvSpPr>
        <p:spPr bwMode="auto">
          <a:xfrm>
            <a:off x="3815534" y="5392929"/>
            <a:ext cx="706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1989</a:t>
            </a:r>
          </a:p>
        </p:txBody>
      </p:sp>
      <p:sp>
        <p:nvSpPr>
          <p:cNvPr id="37898" name="Text Box 11"/>
          <p:cNvSpPr txBox="1">
            <a:spLocks noChangeArrowheads="1"/>
          </p:cNvSpPr>
          <p:nvPr/>
        </p:nvSpPr>
        <p:spPr bwMode="auto">
          <a:xfrm>
            <a:off x="5622109" y="5394517"/>
            <a:ext cx="706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1993</a:t>
            </a:r>
          </a:p>
        </p:txBody>
      </p:sp>
      <p:sp>
        <p:nvSpPr>
          <p:cNvPr id="37899" name="Text Box 12"/>
          <p:cNvSpPr txBox="1">
            <a:spLocks noChangeArrowheads="1"/>
          </p:cNvSpPr>
          <p:nvPr/>
        </p:nvSpPr>
        <p:spPr bwMode="auto">
          <a:xfrm>
            <a:off x="6696845" y="5394517"/>
            <a:ext cx="706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1997</a:t>
            </a:r>
          </a:p>
        </p:txBody>
      </p:sp>
      <p:sp>
        <p:nvSpPr>
          <p:cNvPr id="37900" name="AutoShape 13"/>
          <p:cNvSpPr>
            <a:spLocks noChangeArrowheads="1"/>
          </p:cNvSpPr>
          <p:nvPr/>
        </p:nvSpPr>
        <p:spPr bwMode="auto">
          <a:xfrm>
            <a:off x="3473306" y="5783704"/>
            <a:ext cx="6292057" cy="408623"/>
          </a:xfrm>
          <a:prstGeom prst="wedgeRoundRectCallout">
            <a:avLst>
              <a:gd name="adj1" fmla="val -32649"/>
              <a:gd name="adj2" fmla="val -159620"/>
              <a:gd name="adj3" fmla="val 16667"/>
            </a:avLst>
          </a:prstGeom>
          <a:solidFill>
            <a:srgbClr val="92D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Implementation begins</a:t>
            </a:r>
          </a:p>
        </p:txBody>
      </p:sp>
      <p:sp>
        <p:nvSpPr>
          <p:cNvPr id="37901" name="AutoShape 14"/>
          <p:cNvSpPr>
            <a:spLocks noChangeArrowheads="1"/>
          </p:cNvSpPr>
          <p:nvPr/>
        </p:nvSpPr>
        <p:spPr bwMode="auto">
          <a:xfrm>
            <a:off x="4463234" y="3868929"/>
            <a:ext cx="1152525" cy="408623"/>
          </a:xfrm>
          <a:prstGeom prst="wedgeRoundRectCallout">
            <a:avLst>
              <a:gd name="adj1" fmla="val -29616"/>
              <a:gd name="adj2" fmla="val 21772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Despair</a:t>
            </a:r>
          </a:p>
        </p:txBody>
      </p:sp>
      <p:sp>
        <p:nvSpPr>
          <p:cNvPr id="37902" name="AutoShape 15"/>
          <p:cNvSpPr>
            <a:spLocks noChangeArrowheads="1"/>
          </p:cNvSpPr>
          <p:nvPr/>
        </p:nvSpPr>
        <p:spPr bwMode="auto">
          <a:xfrm>
            <a:off x="7232468" y="3476182"/>
            <a:ext cx="1383812" cy="1021556"/>
          </a:xfrm>
          <a:prstGeom prst="wedgeRoundRectCallout">
            <a:avLst>
              <a:gd name="adj1" fmla="val -89197"/>
              <a:gd name="adj2" fmla="val -4464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/>
              <a:t>Hack, hack, hack </a:t>
            </a:r>
          </a:p>
        </p:txBody>
      </p:sp>
      <p:sp>
        <p:nvSpPr>
          <p:cNvPr id="37903" name="AutoShape 16"/>
          <p:cNvSpPr>
            <a:spLocks noChangeArrowheads="1"/>
          </p:cNvSpPr>
          <p:nvPr/>
        </p:nvSpPr>
        <p:spPr bwMode="auto">
          <a:xfrm>
            <a:off x="8208146" y="2363980"/>
            <a:ext cx="1584325" cy="1021556"/>
          </a:xfrm>
          <a:prstGeom prst="wedgeRoundRectCallout">
            <a:avLst>
              <a:gd name="adj1" fmla="val -82565"/>
              <a:gd name="adj2" fmla="val -488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Hey, what’s the big deal?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534" y="476672"/>
            <a:ext cx="9404723" cy="816042"/>
          </a:xfrm>
        </p:spPr>
        <p:txBody>
          <a:bodyPr/>
          <a:lstStyle/>
          <a:p>
            <a:pPr marL="363538" indent="-363538" eaLnBrk="1" hangingPunct="1"/>
            <a:r>
              <a:rPr lang="en-GB" sz="2800" dirty="0"/>
              <a:t>	Type classes have proved extraordinarily influential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3538" indent="-363538" eaLnBrk="1" hangingPunct="1"/>
            <a:r>
              <a:rPr lang="en-GB" sz="2800" dirty="0"/>
              <a:t>Equality, ordering, serialisation</a:t>
            </a:r>
          </a:p>
          <a:p>
            <a:pPr marL="363538" indent="-363538" eaLnBrk="1" hangingPunct="1"/>
            <a:r>
              <a:rPr lang="en-GB" sz="2800" dirty="0"/>
              <a:t>Numerical operations.  Even numeric constants are overloaded</a:t>
            </a:r>
            <a:endParaRPr lang="en-GB" sz="2800" i="1" dirty="0"/>
          </a:p>
          <a:p>
            <a:pPr marL="363538" indent="-363538" eaLnBrk="1" hangingPunct="1"/>
            <a:r>
              <a:rPr lang="en-GB" sz="2800" dirty="0"/>
              <a:t>Monadic operations</a:t>
            </a:r>
          </a:p>
          <a:p>
            <a:pPr marL="363538" indent="-363538" eaLnBrk="1" hangingPunct="1"/>
            <a:endParaRPr lang="en-GB" sz="2800" dirty="0"/>
          </a:p>
          <a:p>
            <a:pPr marL="363538" indent="-363538" eaLnBrk="1" hangingPunct="1"/>
            <a:endParaRPr lang="en-GB" sz="2800" dirty="0"/>
          </a:p>
          <a:p>
            <a:pPr marL="363538" indent="-363538" eaLnBrk="1" hangingPunct="1"/>
            <a:r>
              <a:rPr lang="en-GB" sz="2800" dirty="0"/>
              <a:t>And on and on....time-varying</a:t>
            </a:r>
            <a:br>
              <a:rPr lang="en-GB" sz="2800" dirty="0"/>
            </a:br>
            <a:r>
              <a:rPr lang="en-GB" sz="2800" dirty="0"/>
              <a:t>values, pretty-printing, collections,</a:t>
            </a:r>
            <a:br>
              <a:rPr lang="en-GB" sz="2800" dirty="0"/>
            </a:br>
            <a:r>
              <a:rPr lang="en-GB" sz="2800" dirty="0"/>
              <a:t>reflection, generic programming,</a:t>
            </a:r>
            <a:br>
              <a:rPr lang="en-GB" sz="2800" dirty="0"/>
            </a:br>
            <a:r>
              <a:rPr lang="en-GB" sz="2800" dirty="0"/>
              <a:t>marshalling, monad transformers....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5159896" y="3212976"/>
            <a:ext cx="6016625" cy="101566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class Monad m where</a:t>
            </a:r>
          </a:p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  return :: a -&gt; m a</a:t>
            </a:r>
          </a:p>
          <a:p>
            <a:pPr marL="290513" indent="-290513">
              <a:tabLst>
                <a:tab pos="2195513" algn="l"/>
                <a:tab pos="4191000" algn="l"/>
              </a:tabLst>
            </a:pPr>
            <a:r>
              <a:rPr lang="en-GB" sz="2000" b="1" dirty="0">
                <a:solidFill>
                  <a:schemeClr val="bg1"/>
                </a:solidFill>
                <a:latin typeface="Courier New" pitchFamily="49" charset="0"/>
              </a:rPr>
              <a:t>  (&gt;&gt;=)  :: m a -&gt; (a -&gt; m b) -&gt; m b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8596330" y="4578677"/>
            <a:ext cx="1857388" cy="1194229"/>
          </a:xfrm>
          <a:prstGeom prst="wedgeRoundRectCallout">
            <a:avLst>
              <a:gd name="adj1" fmla="val -124154"/>
              <a:gd name="adj2" fmla="val -84516"/>
              <a:gd name="adj3" fmla="val 16667"/>
            </a:avLst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Note the higher-</a:t>
            </a:r>
            <a:r>
              <a:rPr lang="en-GB" sz="1600" dirty="0" err="1">
                <a:solidFill>
                  <a:schemeClr val="bg1"/>
                </a:solidFill>
              </a:rPr>
              <a:t>kinded</a:t>
            </a:r>
            <a:r>
              <a:rPr lang="en-GB" sz="1600" dirty="0">
                <a:solidFill>
                  <a:schemeClr val="bg1"/>
                </a:solidFill>
              </a:rPr>
              <a:t> type variable, 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Type-class fertility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1666844" y="2357430"/>
            <a:ext cx="1285884" cy="1500198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Wadler/</a:t>
            </a:r>
            <a:r>
              <a:rPr kumimoji="0" lang="en-GB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Blott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type classes (1989)</a:t>
            </a: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3238480" y="2571744"/>
            <a:ext cx="1714512" cy="1143008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Multi-parameter type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classes (1991)</a:t>
            </a: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5381620" y="3357562"/>
            <a:ext cx="1714512" cy="928694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Functional dependencies (2000)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3167042" y="1285860"/>
            <a:ext cx="1928826" cy="928694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Higher </a:t>
            </a:r>
            <a:r>
              <a:rPr kumimoji="0" lang="en-GB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kinded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type variables (1995)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5667372" y="5143512"/>
            <a:ext cx="1714512" cy="928694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Associated types (2005)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881686" y="1428736"/>
            <a:ext cx="2357454" cy="642942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Implicit parameters (2000)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239140" y="3714752"/>
            <a:ext cx="1714512" cy="928694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Generic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programming</a:t>
            </a: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8239140" y="4929198"/>
            <a:ext cx="1714512" cy="928694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Testing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5881686" y="2285992"/>
            <a:ext cx="1928826" cy="714380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Extensible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records (1996)</a:t>
            </a: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39140" y="2500306"/>
            <a:ext cx="1714512" cy="928694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Computation</a:t>
            </a:r>
            <a:r>
              <a:rPr kumimoji="0" lang="en-GB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at the type level</a:t>
            </a: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16" name="Straight Arrow Connector 15"/>
          <p:cNvCxnSpPr>
            <a:stCxn id="4" idx="3"/>
            <a:endCxn id="5" idx="1"/>
          </p:cNvCxnSpPr>
          <p:nvPr/>
        </p:nvCxnSpPr>
        <p:spPr bwMode="auto">
          <a:xfrm>
            <a:off x="2952728" y="3107530"/>
            <a:ext cx="285752" cy="35719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4" idx="0"/>
            <a:endCxn id="7" idx="1"/>
          </p:cNvCxnSpPr>
          <p:nvPr/>
        </p:nvCxnSpPr>
        <p:spPr bwMode="auto">
          <a:xfrm rot="5400000" flipH="1" flipV="1">
            <a:off x="2434804" y="1625191"/>
            <a:ext cx="607223" cy="857256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3"/>
            <a:endCxn id="6" idx="1"/>
          </p:cNvCxnSpPr>
          <p:nvPr/>
        </p:nvCxnSpPr>
        <p:spPr bwMode="auto">
          <a:xfrm>
            <a:off x="4952992" y="3143249"/>
            <a:ext cx="428628" cy="67866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" idx="3"/>
            <a:endCxn id="9" idx="1"/>
          </p:cNvCxnSpPr>
          <p:nvPr/>
        </p:nvCxnSpPr>
        <p:spPr bwMode="auto">
          <a:xfrm flipV="1">
            <a:off x="4952992" y="1750208"/>
            <a:ext cx="928694" cy="139304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5" idx="3"/>
            <a:endCxn id="13" idx="1"/>
          </p:cNvCxnSpPr>
          <p:nvPr/>
        </p:nvCxnSpPr>
        <p:spPr bwMode="auto">
          <a:xfrm flipV="1">
            <a:off x="4952992" y="2643182"/>
            <a:ext cx="928694" cy="500066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6" idx="3"/>
            <a:endCxn id="14" idx="1"/>
          </p:cNvCxnSpPr>
          <p:nvPr/>
        </p:nvCxnSpPr>
        <p:spPr bwMode="auto">
          <a:xfrm flipV="1">
            <a:off x="7096132" y="2964653"/>
            <a:ext cx="1143008" cy="857256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6" idx="2"/>
            <a:endCxn id="8" idx="0"/>
          </p:cNvCxnSpPr>
          <p:nvPr/>
        </p:nvCxnSpPr>
        <p:spPr bwMode="auto">
          <a:xfrm rot="16200000" flipH="1">
            <a:off x="5953124" y="4572008"/>
            <a:ext cx="857256" cy="285752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Rounded Rectangle 44"/>
          <p:cNvSpPr/>
          <p:nvPr/>
        </p:nvSpPr>
        <p:spPr bwMode="auto">
          <a:xfrm>
            <a:off x="3359696" y="4929198"/>
            <a:ext cx="1714512" cy="714380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“</a:t>
            </a:r>
            <a:r>
              <a:rPr lang="en-GB" sz="1600" dirty="0" err="1">
                <a:solidFill>
                  <a:schemeClr val="bg1"/>
                </a:solidFill>
              </a:rPr>
              <a:t>newtype</a:t>
            </a:r>
            <a:r>
              <a:rPr lang="en-GB" sz="1600" dirty="0">
                <a:solidFill>
                  <a:schemeClr val="bg1"/>
                </a:solidFill>
              </a:rPr>
              <a:t> deriving”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3359696" y="5715016"/>
            <a:ext cx="1714512" cy="785818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Derivable type classes</a:t>
            </a:r>
          </a:p>
        </p:txBody>
      </p:sp>
      <p:sp>
        <p:nvSpPr>
          <p:cNvPr id="47" name="Rounded Rectangle 46"/>
          <p:cNvSpPr/>
          <p:nvPr/>
        </p:nvSpPr>
        <p:spPr bwMode="auto">
          <a:xfrm>
            <a:off x="3359696" y="4071942"/>
            <a:ext cx="1656184" cy="785818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Overlapping instances</a:t>
            </a:r>
          </a:p>
        </p:txBody>
      </p:sp>
      <p:cxnSp>
        <p:nvCxnSpPr>
          <p:cNvPr id="72" name="Straight Arrow Connector 71"/>
          <p:cNvCxnSpPr>
            <a:cxnSpLocks/>
            <a:stCxn id="4" idx="2"/>
            <a:endCxn id="47" idx="1"/>
          </p:cNvCxnSpPr>
          <p:nvPr/>
        </p:nvCxnSpPr>
        <p:spPr bwMode="auto">
          <a:xfrm>
            <a:off x="2309786" y="3857628"/>
            <a:ext cx="1049910" cy="607223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cxnSpLocks/>
            <a:stCxn id="4" idx="2"/>
            <a:endCxn id="45" idx="1"/>
          </p:cNvCxnSpPr>
          <p:nvPr/>
        </p:nvCxnSpPr>
        <p:spPr bwMode="auto">
          <a:xfrm>
            <a:off x="2309786" y="3857628"/>
            <a:ext cx="1049910" cy="142876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cxnSpLocks/>
            <a:stCxn id="4" idx="2"/>
            <a:endCxn id="46" idx="1"/>
          </p:cNvCxnSpPr>
          <p:nvPr/>
        </p:nvCxnSpPr>
        <p:spPr bwMode="auto">
          <a:xfrm>
            <a:off x="2309786" y="3857628"/>
            <a:ext cx="1049910" cy="2250297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3359696" y="648866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Variations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453454" y="5929330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Applications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/>
              <a:t>Beyond type classes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343472" y="1412875"/>
            <a:ext cx="9217024" cy="51117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GB" sz="2800" dirty="0"/>
              <a:t>Haskell has become a laboratory and playground for advanced type systems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Polymorphic recursion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Higher </a:t>
            </a:r>
            <a:r>
              <a:rPr lang="en-GB" sz="2400" dirty="0" err="1"/>
              <a:t>kinded</a:t>
            </a:r>
            <a:r>
              <a:rPr lang="en-GB" sz="2400" dirty="0"/>
              <a:t> type variables</a:t>
            </a:r>
            <a:br>
              <a:rPr lang="en-GB" sz="2400" dirty="0"/>
            </a:br>
            <a:r>
              <a:rPr lang="en-GB" sz="2400" b="1" dirty="0">
                <a:latin typeface="Courier New" pitchFamily="49" charset="0"/>
              </a:rPr>
              <a:t>data T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GB" sz="2400" b="1" dirty="0">
                <a:latin typeface="Courier New" pitchFamily="49" charset="0"/>
              </a:rPr>
              <a:t> a = T a (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GB" sz="2400" b="1" dirty="0">
                <a:latin typeface="Courier New" pitchFamily="49" charset="0"/>
              </a:rPr>
              <a:t> (T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k</a:t>
            </a:r>
            <a:r>
              <a:rPr lang="en-GB" sz="2400" b="1" dirty="0">
                <a:latin typeface="Courier New" pitchFamily="49" charset="0"/>
              </a:rPr>
              <a:t> a))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Polymorphic functions as constructor arguments</a:t>
            </a:r>
            <a:br>
              <a:rPr lang="en-GB" sz="2400" dirty="0"/>
            </a:br>
            <a:r>
              <a:rPr lang="en-GB" sz="2400" b="1" dirty="0">
                <a:latin typeface="Courier New" pitchFamily="49" charset="0"/>
              </a:rPr>
              <a:t>data T = </a:t>
            </a:r>
            <a:r>
              <a:rPr lang="en-GB" sz="2400" b="1" dirty="0" err="1">
                <a:latin typeface="Courier New" pitchFamily="49" charset="0"/>
              </a:rPr>
              <a:t>MkT</a:t>
            </a:r>
            <a:r>
              <a:rPr lang="en-GB" sz="2400" b="1" dirty="0">
                <a:latin typeface="Courier New" pitchFamily="49" charset="0"/>
              </a:rPr>
              <a:t> (</a:t>
            </a:r>
            <a:r>
              <a:rPr lang="en-GB" sz="2400" b="1" dirty="0" err="1">
                <a:solidFill>
                  <a:schemeClr val="tx2"/>
                </a:solidFill>
                <a:latin typeface="Courier New" pitchFamily="49" charset="0"/>
              </a:rPr>
              <a:t>forall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 a</a:t>
            </a:r>
            <a:r>
              <a:rPr lang="en-GB" sz="2400" b="1" dirty="0">
                <a:latin typeface="Courier New" pitchFamily="49" charset="0"/>
              </a:rPr>
              <a:t>. [a] -&gt; [a])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Polymorphic functions as arbitrary function arguments (higher ranked types)</a:t>
            </a:r>
            <a:br>
              <a:rPr lang="en-GB" sz="2400" dirty="0"/>
            </a:br>
            <a:r>
              <a:rPr lang="en-GB" sz="2400" b="1" dirty="0">
                <a:latin typeface="Courier New" pitchFamily="49" charset="0"/>
              </a:rPr>
              <a:t>f :: (</a:t>
            </a:r>
            <a:r>
              <a:rPr lang="en-GB" sz="2400" b="1" dirty="0" err="1">
                <a:solidFill>
                  <a:schemeClr val="tx2"/>
                </a:solidFill>
                <a:latin typeface="Courier New" pitchFamily="49" charset="0"/>
              </a:rPr>
              <a:t>forall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 a</a:t>
            </a:r>
            <a:r>
              <a:rPr lang="en-GB" sz="2400" b="1" dirty="0">
                <a:latin typeface="Courier New" pitchFamily="49" charset="0"/>
              </a:rPr>
              <a:t>. [a]-&gt;[a]) -&gt; ...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Existential types</a:t>
            </a:r>
            <a:br>
              <a:rPr lang="en-GB" sz="2400" dirty="0"/>
            </a:br>
            <a:r>
              <a:rPr lang="en-GB" sz="2400" b="1" dirty="0">
                <a:latin typeface="Courier New" pitchFamily="49" charset="0"/>
              </a:rPr>
              <a:t>data T =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</a:rPr>
              <a:t>exists a</a:t>
            </a:r>
            <a:r>
              <a:rPr lang="en-GB" sz="2400" b="1" dirty="0">
                <a:latin typeface="Courier New" pitchFamily="49" charset="0"/>
              </a:rPr>
              <a:t>. Show a =&gt; </a:t>
            </a:r>
            <a:r>
              <a:rPr lang="en-GB" sz="2400" b="1" dirty="0" err="1">
                <a:latin typeface="Courier New" pitchFamily="49" charset="0"/>
              </a:rPr>
              <a:t>MkT</a:t>
            </a:r>
            <a:r>
              <a:rPr lang="en-GB" sz="2400" b="1" dirty="0">
                <a:latin typeface="Courier New" pitchFamily="49" charset="0"/>
              </a:rPr>
              <a:t> a</a:t>
            </a:r>
          </a:p>
          <a:p>
            <a:pPr eaLnBrk="1" hangingPunct="1"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/>
              <a:t>Beyond type classes: sexy types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412776"/>
            <a:ext cx="9316516" cy="5111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Generalised Algebraic Data Types (GADTs)</a:t>
            </a:r>
            <a:br>
              <a:rPr lang="en-GB" sz="2400" dirty="0"/>
            </a:br>
            <a:r>
              <a:rPr lang="en-GB" sz="2400" dirty="0"/>
              <a:t>    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data Vec n a where</a:t>
            </a:r>
            <a:br>
              <a:rPr lang="en-GB" sz="2400" b="1" dirty="0">
                <a:latin typeface="Courier New" pitchFamily="49" charset="0"/>
                <a:cs typeface="Courier New" pitchFamily="49" charset="0"/>
              </a:rPr>
            </a:b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err="1">
                <a:latin typeface="Courier New" pitchFamily="49" charset="0"/>
                <a:cs typeface="Courier New" pitchFamily="49" charset="0"/>
              </a:rPr>
              <a:t>Vnil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:: Vec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Zero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n</a:t>
            </a:r>
            <a:br>
              <a:rPr lang="en-GB" sz="2400" b="1" dirty="0">
                <a:latin typeface="Courier New" pitchFamily="49" charset="0"/>
                <a:cs typeface="Courier New" pitchFamily="49" charset="0"/>
              </a:rPr>
            </a:b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err="1">
                <a:latin typeface="Courier New" pitchFamily="49" charset="0"/>
                <a:cs typeface="Courier New" pitchFamily="49" charset="0"/>
              </a:rPr>
              <a:t>Vcons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:: a -&gt; Vec n a -&gt; Vec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400" b="1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Succ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n) 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a</a:t>
            </a:r>
          </a:p>
          <a:p>
            <a:r>
              <a:rPr lang="en-GB" sz="2400" dirty="0"/>
              <a:t>Type families and associated types</a:t>
            </a:r>
            <a:br>
              <a:rPr lang="en-GB" sz="2400" dirty="0"/>
            </a:br>
            <a:r>
              <a:rPr lang="en-GB" sz="2400" dirty="0"/>
              <a:t>      </a:t>
            </a:r>
            <a:r>
              <a:rPr lang="en-GB" sz="2400" b="1" dirty="0">
                <a:latin typeface="Courier New" pitchFamily="49" charset="0"/>
                <a:cs typeface="Courier New" pitchFamily="49" charset="0"/>
              </a:rPr>
              <a:t>class Collection c where</a:t>
            </a:r>
            <a:br>
              <a:rPr lang="en-GB" sz="2400" b="1" dirty="0">
                <a:latin typeface="Courier New" pitchFamily="49" charset="0"/>
                <a:cs typeface="Courier New" pitchFamily="49" charset="0"/>
              </a:rPr>
            </a:b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GB" sz="2400" b="1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type Elem c</a:t>
            </a:r>
            <a:br>
              <a:rPr lang="en-GB" sz="2400" b="1" dirty="0">
                <a:latin typeface="Courier New" pitchFamily="49" charset="0"/>
                <a:cs typeface="Courier New" pitchFamily="49" charset="0"/>
              </a:rPr>
            </a:br>
            <a:r>
              <a:rPr lang="en-GB" sz="2400" b="1" dirty="0">
                <a:latin typeface="Courier New" pitchFamily="49" charset="0"/>
                <a:cs typeface="Courier New" pitchFamily="49" charset="0"/>
              </a:rPr>
              <a:t>     insert :: Elem c -&gt; c -&gt; c</a:t>
            </a:r>
            <a:endParaRPr lang="en-GB" sz="24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/>
              <a:t>Polymorphic kinds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sz="2400" dirty="0">
                <a:latin typeface="+mj-lt"/>
              </a:rPr>
              <a:t>...............and on and on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on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935" y="1187981"/>
            <a:ext cx="8482084" cy="4709160"/>
          </a:xfrm>
        </p:spPr>
        <p:txBody>
          <a:bodyPr/>
          <a:lstStyle/>
          <a:p>
            <a:r>
              <a:rPr lang="en-GB" sz="2800" dirty="0"/>
              <a:t>Static typing is by far the most successful program verification technology in use today</a:t>
            </a:r>
          </a:p>
          <a:p>
            <a:pPr lvl="1"/>
            <a:r>
              <a:rPr lang="en-GB" sz="2400" dirty="0"/>
              <a:t>Comprehensible to Joe Programmer</a:t>
            </a:r>
          </a:p>
          <a:p>
            <a:pPr lvl="1"/>
            <a:r>
              <a:rPr lang="en-GB" sz="2400" dirty="0"/>
              <a:t>Checked on every compilation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927649" y="4258095"/>
            <a:ext cx="6291617" cy="1039356"/>
          </a:xfrm>
          <a:prstGeom prst="rightArrow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omic Sans MS" pitchFamily="66" charset="0"/>
              </a:rPr>
              <a:t>The spectrum of confidence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05452" y="5057925"/>
            <a:ext cx="2891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Increasing confidence that the program does what you want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5317" y="5381917"/>
            <a:ext cx="191524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Hammer</a:t>
            </a:r>
            <a:r>
              <a:rPr lang="en-GB" sz="2000" dirty="0">
                <a:solidFill>
                  <a:schemeClr val="bg1"/>
                </a:solidFill>
              </a:rPr>
              <a:t> (cheap, easy to use, limited effectiveness)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03676" y="5357263"/>
            <a:ext cx="3936952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Tactical nuclear weapon </a:t>
            </a:r>
            <a:r>
              <a:rPr lang="en-GB" sz="2000" dirty="0">
                <a:solidFill>
                  <a:schemeClr val="bg1"/>
                </a:solidFill>
              </a:rPr>
              <a:t>(expensive, needs a trained user, but very effective indeed)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4581129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Nothing</a:t>
            </a: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2892153" y="3284985"/>
            <a:ext cx="1979861" cy="408623"/>
          </a:xfrm>
          <a:prstGeom prst="wedgeRoundRectCallout">
            <a:avLst>
              <a:gd name="adj1" fmla="val -28992"/>
              <a:gd name="adj2" fmla="val 230003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Simple types</a:t>
            </a: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5087889" y="3323663"/>
            <a:ext cx="864245" cy="408623"/>
          </a:xfrm>
          <a:prstGeom prst="wedgeRoundRectCallout">
            <a:avLst>
              <a:gd name="adj1" fmla="val -113099"/>
              <a:gd name="adj2" fmla="val 226981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ML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6188551" y="3301222"/>
            <a:ext cx="1584325" cy="408623"/>
          </a:xfrm>
          <a:prstGeom prst="wedgeRoundRectCallout">
            <a:avLst>
              <a:gd name="adj1" fmla="val -57829"/>
              <a:gd name="adj2" fmla="val 240341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Haskell</a:t>
            </a: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8427103" y="3301222"/>
            <a:ext cx="1584325" cy="408623"/>
          </a:xfrm>
          <a:prstGeom prst="wedgeRoundRectCallout">
            <a:avLst>
              <a:gd name="adj1" fmla="val -15619"/>
              <a:gd name="adj2" fmla="val 220301"/>
              <a:gd name="adj3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Rocq</a:t>
            </a:r>
            <a:r>
              <a:rPr lang="en-GB" dirty="0">
                <a:solidFill>
                  <a:schemeClr val="bg1"/>
                </a:solidFill>
              </a:rPr>
              <a:t>/Lean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Plan for World Domination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Build on the demonstrated success of static types</a:t>
            </a:r>
          </a:p>
          <a:p>
            <a:r>
              <a:rPr lang="en-GB" sz="2400" dirty="0"/>
              <a:t>...by making the type system more expressive</a:t>
            </a:r>
          </a:p>
          <a:p>
            <a:r>
              <a:rPr lang="en-GB" sz="2400" dirty="0"/>
              <a:t>...so that more good programs are accepted (and more bad ones rejected)</a:t>
            </a:r>
          </a:p>
          <a:p>
            <a:r>
              <a:rPr lang="en-GB" sz="2400" dirty="0"/>
              <a:t>...without losing the Joyful Properties (comprehensible to programmers)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err="1"/>
              <a:t>Crystalisation</a:t>
            </a:r>
            <a:r>
              <a:rPr lang="en-GB" dirty="0"/>
              <a:t>: FPCA Sept 1987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055440" y="1700808"/>
            <a:ext cx="8929242" cy="4824536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spcBef>
                <a:spcPct val="40000"/>
              </a:spcBef>
              <a:buNone/>
              <a:defRPr/>
            </a:pPr>
            <a:r>
              <a:rPr lang="en-GB" sz="2400" dirty="0"/>
              <a:t>A dozen lazy functional programmers, wanting to agree on a common language.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GB" sz="2400" dirty="0"/>
              <a:t>Suitable for teaching, research, and application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GB" sz="2400" dirty="0"/>
              <a:t>Formally-described syntax and semantics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GB" sz="2400" dirty="0"/>
              <a:t>Freely available 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GB" sz="2400" dirty="0"/>
              <a:t>Embody the apparent consensus of ideas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en-GB" sz="2400" dirty="0"/>
              <a:t>Reduce unnecessary diversity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Absolutely no clue how much work we were taking on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Led to...a succession of face-to-face meetings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endParaRPr lang="en-GB" sz="2400" dirty="0"/>
          </a:p>
          <a:p>
            <a:pPr algn="ctr"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  April 1990 (2½ yrs later): </a:t>
            </a:r>
            <a:r>
              <a:rPr lang="en-GB" sz="2400" b="1" dirty="0">
                <a:solidFill>
                  <a:schemeClr val="tx2"/>
                </a:solidFill>
              </a:rPr>
              <a:t>Haskell 1.0</a:t>
            </a:r>
            <a:r>
              <a:rPr lang="en-GB" sz="2400" dirty="0"/>
              <a:t> report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1991544" y="2636913"/>
            <a:ext cx="9217024" cy="132343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</a:rPr>
              <a:t>Closing thoughts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60582-1CAD-F751-3750-EEF7BD8C2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</a:t>
            </a:r>
            <a:r>
              <a:rPr lang="en-GB" dirty="0" err="1"/>
              <a:t>developemnt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53636-9CC7-5B33-DD1E-C4BBFAC57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GHC (language) proposals (RFCs)</a:t>
            </a:r>
          </a:p>
          <a:p>
            <a:pPr lvl="1"/>
            <a:r>
              <a:rPr lang="en-GB" sz="2400" dirty="0">
                <a:hlinkClick r:id="rId2"/>
              </a:rPr>
              <a:t>https://github.com/ghc-proposals/ghc-proposals</a:t>
            </a:r>
            <a:endParaRPr lang="en-GB" sz="2400" dirty="0"/>
          </a:p>
          <a:p>
            <a:r>
              <a:rPr lang="en-GB" sz="2800" dirty="0"/>
              <a:t>Library stability: the Core Libraries Committee</a:t>
            </a:r>
          </a:p>
          <a:p>
            <a:pPr lvl="1"/>
            <a:r>
              <a:rPr lang="en-GB" sz="2400" dirty="0">
                <a:hlinkClick r:id="rId3"/>
              </a:rPr>
              <a:t>https://github.com/haskell/core-libraries-committee</a:t>
            </a:r>
            <a:endParaRPr lang="en-GB" sz="2400" dirty="0"/>
          </a:p>
          <a:p>
            <a:r>
              <a:rPr lang="en-GB" sz="2800" dirty="0"/>
              <a:t>Changes made through language extensions</a:t>
            </a:r>
          </a:p>
          <a:p>
            <a:pPr lvl="1"/>
            <a:r>
              <a:rPr lang="en-GB" sz="2400" dirty="0"/>
              <a:t>GHC has 150-ish language extensions</a:t>
            </a:r>
          </a:p>
          <a:p>
            <a:pPr lvl="1"/>
            <a:r>
              <a:rPr lang="en-GB" sz="2400" dirty="0"/>
              <a:t>So GHC can compile around 2</a:t>
            </a:r>
            <a:r>
              <a:rPr lang="en-GB" sz="2400" baseline="30000" dirty="0"/>
              <a:t>150</a:t>
            </a:r>
            <a:r>
              <a:rPr lang="en-GB" sz="2400" dirty="0"/>
              <a:t> different languages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375E09-3E98-FE8B-AF3F-63393DD5DA7F}"/>
              </a:ext>
            </a:extLst>
          </p:cNvPr>
          <p:cNvSpPr txBox="1"/>
          <p:nvPr/>
        </p:nvSpPr>
        <p:spPr>
          <a:xfrm>
            <a:off x="5519936" y="1340768"/>
            <a:ext cx="6356227" cy="4985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tabLst>
                <a:tab pos="44450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{-# LANGUAGE </a:t>
            </a:r>
            <a:r>
              <a:rPr lang="en-GB" sz="1600" b="1" dirty="0" err="1">
                <a:solidFill>
                  <a:schemeClr val="bg1"/>
                </a:solidFill>
                <a:latin typeface="Courier New" pitchFamily="49" charset="0"/>
              </a:rPr>
              <a:t>RecordWildCards</a:t>
            </a: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, </a:t>
            </a:r>
            <a:r>
              <a:rPr lang="en-GB" sz="1600" b="1" dirty="0" err="1">
                <a:solidFill>
                  <a:schemeClr val="bg1"/>
                </a:solidFill>
                <a:latin typeface="Courier New" pitchFamily="49" charset="0"/>
              </a:rPr>
              <a:t>MonadComprehensions</a:t>
            </a: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,</a:t>
            </a:r>
            <a:b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</a:b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             </a:t>
            </a:r>
            <a:r>
              <a:rPr lang="en-GB" sz="1600" b="1" dirty="0" err="1">
                <a:solidFill>
                  <a:schemeClr val="bg1"/>
                </a:solidFill>
                <a:latin typeface="Courier New" pitchFamily="49" charset="0"/>
              </a:rPr>
              <a:t>TransformListComp</a:t>
            </a: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, </a:t>
            </a:r>
            <a:r>
              <a:rPr lang="en-GB" sz="1600" b="1" dirty="0" err="1">
                <a:solidFill>
                  <a:schemeClr val="bg1"/>
                </a:solidFill>
                <a:latin typeface="Courier New" pitchFamily="49" charset="0"/>
              </a:rPr>
              <a:t>NamedFieldPuns</a:t>
            </a:r>
            <a:r>
              <a:rPr lang="en-GB" sz="1600" b="1" dirty="0">
                <a:solidFill>
                  <a:schemeClr val="bg1"/>
                </a:solidFill>
                <a:latin typeface="Courier New" pitchFamily="49" charset="0"/>
              </a:rPr>
              <a:t> #-}</a:t>
            </a:r>
          </a:p>
        </p:txBody>
      </p:sp>
    </p:spTree>
    <p:extLst>
      <p:ext uri="{BB962C8B-B14F-4D97-AF65-F5344CB8AC3E}">
        <p14:creationId xmlns:p14="http://schemas.microsoft.com/office/powerpoint/2010/main" val="32643049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8F0D-64AB-530B-4187-66CC00A30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Critically important stuff that I have not talked about at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7A0EC-6463-4981-BC0C-B7CD3E448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Friction-free installation: </a:t>
            </a:r>
            <a:r>
              <a:rPr lang="en-GB" sz="2800" dirty="0" err="1"/>
              <a:t>ghcup</a:t>
            </a:r>
            <a:endParaRPr lang="en-GB" sz="2800" dirty="0"/>
          </a:p>
          <a:p>
            <a:r>
              <a:rPr lang="en-GB" sz="2800" dirty="0"/>
              <a:t>Library infrastructure</a:t>
            </a:r>
          </a:p>
          <a:p>
            <a:pPr lvl="1"/>
            <a:r>
              <a:rPr lang="en-GB" sz="2400" dirty="0" err="1"/>
              <a:t>Hackage</a:t>
            </a:r>
            <a:r>
              <a:rPr lang="en-GB" sz="2400" dirty="0"/>
              <a:t> (where it lives)</a:t>
            </a:r>
          </a:p>
          <a:p>
            <a:pPr lvl="1"/>
            <a:r>
              <a:rPr lang="en-GB" sz="2400" dirty="0"/>
              <a:t>Cabal and Stack (seamless download, build, install)</a:t>
            </a:r>
          </a:p>
          <a:p>
            <a:r>
              <a:rPr lang="en-GB" sz="2800" dirty="0"/>
              <a:t>IDE: Haskell </a:t>
            </a:r>
            <a:r>
              <a:rPr lang="en-GB" sz="2800" dirty="0" err="1"/>
              <a:t>Langauge</a:t>
            </a:r>
            <a:r>
              <a:rPr lang="en-GB" sz="2800" dirty="0"/>
              <a:t> Server</a:t>
            </a:r>
          </a:p>
        </p:txBody>
      </p:sp>
    </p:spTree>
    <p:extLst>
      <p:ext uri="{BB962C8B-B14F-4D97-AF65-F5344CB8AC3E}">
        <p14:creationId xmlns:p14="http://schemas.microsoft.com/office/powerpoint/2010/main" val="14617847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44A11D1-6963-485E-86DE-760B07434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510F4F-A366-8E1A-4E09-AD290833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en-GB" sz="4400">
                <a:solidFill>
                  <a:srgbClr val="EBEBEB"/>
                </a:solidFill>
              </a:rPr>
              <a:t>The tragedy </a:t>
            </a:r>
            <a:br>
              <a:rPr lang="en-GB" sz="4400">
                <a:solidFill>
                  <a:srgbClr val="EBEBEB"/>
                </a:solidFill>
              </a:rPr>
            </a:br>
            <a:r>
              <a:rPr lang="en-GB" sz="4400">
                <a:solidFill>
                  <a:srgbClr val="EBEBEB"/>
                </a:solidFill>
              </a:rPr>
              <a:t>of the commons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3BDF132-E4EF-4CB3-9A12-1EB75E159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8486D32-0A56-4407-A9D1-7AFC16946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3FE0C2-11C7-466D-B4BA-0330484CD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E20D6-05EF-50B3-D593-7BB0D0061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0782" y="710015"/>
            <a:ext cx="6495847" cy="42456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GB" sz="1800" dirty="0"/>
              <a:t>Lots of companies use Haskell, and rely on </a:t>
            </a:r>
            <a:br>
              <a:rPr lang="en-GB" sz="1800" dirty="0"/>
            </a:br>
            <a:r>
              <a:rPr lang="en-GB" sz="1800" dirty="0"/>
              <a:t>the Haskell ecosystem in a mission-critical way</a:t>
            </a:r>
          </a:p>
          <a:p>
            <a:pPr lvl="1">
              <a:lnSpc>
                <a:spcPct val="90000"/>
              </a:lnSpc>
              <a:buClr>
                <a:srgbClr val="00B0F0"/>
              </a:buClr>
            </a:pPr>
            <a:r>
              <a:rPr lang="en-GB" dirty="0"/>
              <a:t>They (rightly) get cross if releases are unreliable, or infrastructure fails</a:t>
            </a:r>
          </a:p>
          <a:p>
            <a:pPr lvl="1">
              <a:lnSpc>
                <a:spcPct val="90000"/>
              </a:lnSpc>
              <a:buClr>
                <a:srgbClr val="00B0F0"/>
              </a:buClr>
            </a:pPr>
            <a:r>
              <a:rPr lang="en-GB" dirty="0"/>
              <a:t>But they all find it hard to justify </a:t>
            </a:r>
            <a:r>
              <a:rPr lang="en-GB" b="1" dirty="0"/>
              <a:t>paying</a:t>
            </a:r>
            <a:r>
              <a:rPr lang="en-GB" dirty="0"/>
              <a:t> for it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GB" sz="1800" dirty="0"/>
              <a:t>Danger: volunteer burn-out.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GB" sz="1800" dirty="0"/>
              <a:t>Challenge: put all this on a more </a:t>
            </a:r>
            <a:r>
              <a:rPr lang="en-GB" sz="1800" dirty="0" err="1"/>
              <a:t>sutainable</a:t>
            </a:r>
            <a:r>
              <a:rPr lang="en-GB" sz="1800" dirty="0"/>
              <a:t> footing, in which companies contribute because it is a no-brainer to do so.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GB" sz="1800" dirty="0"/>
              <a:t>Sanity test: 1% of Haskell-developer salaries would be plenty.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endParaRPr lang="en-GB" sz="18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1800" dirty="0"/>
              <a:t>Julia has the exact same challenge.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8930C6-E551-AAF9-90E3-97A2A03FA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930" y="5157192"/>
            <a:ext cx="6495847" cy="1299169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280808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Escape from the ivory tower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12776"/>
            <a:ext cx="8946541" cy="5328592"/>
          </a:xfrm>
        </p:spPr>
        <p:txBody>
          <a:bodyPr>
            <a:normAutofit/>
          </a:bodyPr>
          <a:lstStyle/>
          <a:p>
            <a:r>
              <a:rPr lang="en-GB" sz="2800" dirty="0"/>
              <a:t>The </a:t>
            </a:r>
            <a:r>
              <a:rPr lang="en-GB" sz="2800" dirty="0">
                <a:solidFill>
                  <a:srgbClr val="FFC000"/>
                </a:solidFill>
              </a:rPr>
              <a:t>ideas</a:t>
            </a:r>
            <a:r>
              <a:rPr lang="en-GB" sz="2800" dirty="0"/>
              <a:t> are more important than the language: Haskell aspires to infect your </a:t>
            </a:r>
            <a:r>
              <a:rPr lang="en-GB" sz="2800" dirty="0">
                <a:solidFill>
                  <a:srgbClr val="FFC000"/>
                </a:solidFill>
              </a:rPr>
              <a:t>brain</a:t>
            </a:r>
            <a:r>
              <a:rPr lang="en-GB" sz="2800" dirty="0"/>
              <a:t> more than your </a:t>
            </a:r>
            <a:r>
              <a:rPr lang="en-GB" sz="2800" dirty="0">
                <a:solidFill>
                  <a:srgbClr val="FFC000"/>
                </a:solidFill>
              </a:rPr>
              <a:t>hard drive</a:t>
            </a:r>
          </a:p>
          <a:p>
            <a:r>
              <a:rPr lang="en-GB" sz="2800" dirty="0"/>
              <a:t>The ideas really </a:t>
            </a:r>
            <a:r>
              <a:rPr lang="en-GB" sz="2800" b="1" dirty="0"/>
              <a:t>are</a:t>
            </a:r>
            <a:r>
              <a:rPr lang="en-GB" sz="2800" dirty="0"/>
              <a:t> important IMHO</a:t>
            </a:r>
          </a:p>
          <a:p>
            <a:pPr lvl="1"/>
            <a:r>
              <a:rPr lang="en-GB" sz="2400" dirty="0"/>
              <a:t>Purity (or at least controlling effects)</a:t>
            </a:r>
          </a:p>
          <a:p>
            <a:pPr lvl="1"/>
            <a:r>
              <a:rPr lang="en-GB" sz="2400" dirty="0"/>
              <a:t>Types (for big, long-lived software)</a:t>
            </a:r>
            <a:endParaRPr lang="en-GB" dirty="0"/>
          </a:p>
          <a:p>
            <a:pPr marL="503238" indent="-457200"/>
            <a:r>
              <a:rPr lang="en-GB" sz="2800" dirty="0"/>
              <a:t>Haskell is a laboratory where you can see these ideas in distilled form</a:t>
            </a:r>
          </a:p>
          <a:p>
            <a:pPr marL="446088" lvl="1" indent="11113">
              <a:buNone/>
            </a:pPr>
            <a:r>
              <a:rPr lang="en-GB" sz="2400" dirty="0"/>
              <a:t>(But take care: addiction is easy and irreversible)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Luck and friendship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39416" y="1484784"/>
            <a:ext cx="10441160" cy="4681067"/>
          </a:xfrm>
          <a:prstGeom prst="rect">
            <a:avLst/>
          </a:prstGeom>
        </p:spPr>
        <p:txBody>
          <a:bodyPr/>
          <a:lstStyle/>
          <a:p>
            <a:pPr marL="631825" indent="-6318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2800" kern="0" dirty="0">
                <a:latin typeface="+mn-lt"/>
              </a:rPr>
              <a:t>Technical excellence helps, but is neither </a:t>
            </a:r>
            <a:r>
              <a:rPr lang="en-GB" sz="2800" kern="0" dirty="0"/>
              <a:t>necessary nor sufficient </a:t>
            </a:r>
            <a:r>
              <a:rPr lang="en-GB" sz="2800" kern="0" dirty="0">
                <a:latin typeface="+mn-lt"/>
              </a:rPr>
              <a:t>for a language to succeed.  </a:t>
            </a:r>
          </a:p>
          <a:p>
            <a:pPr marL="631825" indent="-6318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2800" kern="0" dirty="0">
                <a:latin typeface="+mn-lt"/>
              </a:rPr>
              <a:t>Luck and friendship, on the other hand, are definitely necessary</a:t>
            </a:r>
          </a:p>
          <a:p>
            <a:pPr marL="631825" indent="-6318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2800" kern="0" dirty="0">
                <a:latin typeface="+mn-lt"/>
              </a:rPr>
              <a:t>We were certainly lucky: the conditions that led to Haskell are hard to reproduce</a:t>
            </a:r>
          </a:p>
          <a:p>
            <a:pPr marL="631825" indent="-6318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2800" kern="0" dirty="0"/>
              <a:t>And the Haskell community is great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defRPr/>
            </a:pPr>
            <a:r>
              <a:rPr lang="en-GB" sz="2800" kern="0" dirty="0"/>
              <a:t>I suspect that all this is true of Julia too</a:t>
            </a:r>
            <a:endParaRPr lang="en-GB" sz="2800" kern="0" dirty="0">
              <a:latin typeface="+mn-lt"/>
            </a:endParaRP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3A8B8-D398-AD9A-3ECB-0D988474D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Talk to 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A52E2-2825-6E93-60D2-209BEA1F3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About Julia’s type system, overloading, multiple dispatch</a:t>
            </a:r>
          </a:p>
          <a:p>
            <a:r>
              <a:rPr lang="en-GB" sz="2400" dirty="0"/>
              <a:t>About Julia’s JIT, specialiser, compilation pipeline</a:t>
            </a:r>
          </a:p>
          <a:p>
            <a:r>
              <a:rPr lang="en-GB" sz="2400" dirty="0"/>
              <a:t>About how to make our open-source communities thrive</a:t>
            </a:r>
          </a:p>
          <a:p>
            <a:r>
              <a:rPr lang="en-GB" sz="2400" dirty="0"/>
              <a:t>Of course, anything about Haskell you want to know</a:t>
            </a:r>
          </a:p>
          <a:p>
            <a:r>
              <a:rPr lang="en-GB" sz="2400" dirty="0"/>
              <a:t>I’m here all of Wednesday and Thursday (but not Friday)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550613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The Haskell committee</a:t>
            </a:r>
          </a:p>
        </p:txBody>
      </p:sp>
      <p:sp>
        <p:nvSpPr>
          <p:cNvPr id="79875" name="Rectangle 4"/>
          <p:cNvSpPr>
            <a:spLocks noChangeArrowheads="1"/>
          </p:cNvSpPr>
          <p:nvPr/>
        </p:nvSpPr>
        <p:spPr bwMode="auto">
          <a:xfrm>
            <a:off x="2640013" y="1460500"/>
            <a:ext cx="3168650" cy="440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GB" sz="2000"/>
              <a:t>Arvind</a:t>
            </a:r>
          </a:p>
          <a:p>
            <a:r>
              <a:rPr lang="en-GB" sz="2000"/>
              <a:t>Lennart Augustsson</a:t>
            </a:r>
          </a:p>
          <a:p>
            <a:r>
              <a:rPr lang="en-GB" sz="2000"/>
              <a:t>Dave Barton</a:t>
            </a:r>
          </a:p>
          <a:p>
            <a:r>
              <a:rPr lang="en-GB" sz="2000"/>
              <a:t>Brian Boutel</a:t>
            </a:r>
          </a:p>
          <a:p>
            <a:r>
              <a:rPr lang="en-GB" sz="2000"/>
              <a:t>Warren Burton </a:t>
            </a:r>
          </a:p>
          <a:p>
            <a:r>
              <a:rPr lang="en-GB" sz="2000"/>
              <a:t>Jon Fairbairn </a:t>
            </a:r>
          </a:p>
          <a:p>
            <a:r>
              <a:rPr lang="en-GB" sz="2000"/>
              <a:t>Joseph Fasel </a:t>
            </a:r>
          </a:p>
          <a:p>
            <a:r>
              <a:rPr lang="en-GB" sz="2000"/>
              <a:t>Andy Gordon </a:t>
            </a:r>
          </a:p>
          <a:p>
            <a:r>
              <a:rPr lang="en-GB" sz="2000"/>
              <a:t>Maria Guzman</a:t>
            </a:r>
          </a:p>
          <a:p>
            <a:r>
              <a:rPr lang="en-GB" sz="2000"/>
              <a:t>Kevin Hammond </a:t>
            </a:r>
          </a:p>
          <a:p>
            <a:r>
              <a:rPr lang="en-GB" sz="2000"/>
              <a:t>Ralf Hinze</a:t>
            </a:r>
          </a:p>
          <a:p>
            <a:r>
              <a:rPr lang="en-GB" sz="2000"/>
              <a:t>Paul Hudak [editor]</a:t>
            </a:r>
          </a:p>
          <a:p>
            <a:r>
              <a:rPr lang="en-GB" sz="2000"/>
              <a:t>John Hughes [editor]</a:t>
            </a:r>
          </a:p>
          <a:p>
            <a:endParaRPr lang="en-GB" sz="2000"/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6383338" y="1460501"/>
            <a:ext cx="3567300" cy="47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GB" sz="2000"/>
              <a:t>Thomas Johnsson</a:t>
            </a:r>
          </a:p>
          <a:p>
            <a:r>
              <a:rPr lang="en-GB" sz="2000"/>
              <a:t>Mark Jones</a:t>
            </a:r>
          </a:p>
          <a:p>
            <a:r>
              <a:rPr lang="en-GB" sz="2000"/>
              <a:t>Dick Kieburtz</a:t>
            </a:r>
          </a:p>
          <a:p>
            <a:r>
              <a:rPr lang="en-GB" sz="2000"/>
              <a:t>John Launchbury</a:t>
            </a:r>
          </a:p>
          <a:p>
            <a:r>
              <a:rPr lang="en-GB" sz="2000"/>
              <a:t>Erik Meijer </a:t>
            </a:r>
          </a:p>
          <a:p>
            <a:r>
              <a:rPr lang="en-GB" sz="2000"/>
              <a:t>Rishiyur Nikhil</a:t>
            </a:r>
          </a:p>
          <a:p>
            <a:r>
              <a:rPr lang="en-GB" sz="2000"/>
              <a:t>John Peterson</a:t>
            </a:r>
          </a:p>
          <a:p>
            <a:r>
              <a:rPr lang="en-GB" sz="2000"/>
              <a:t>Simon Peyton Jones [editor]</a:t>
            </a:r>
          </a:p>
          <a:p>
            <a:r>
              <a:rPr lang="en-GB" sz="2000"/>
              <a:t>Mike Reeve</a:t>
            </a:r>
          </a:p>
          <a:p>
            <a:r>
              <a:rPr lang="en-GB" sz="2000"/>
              <a:t>Alastair Reid</a:t>
            </a:r>
          </a:p>
          <a:p>
            <a:r>
              <a:rPr lang="en-GB" sz="2000"/>
              <a:t>Colin Runciman</a:t>
            </a:r>
          </a:p>
          <a:p>
            <a:r>
              <a:rPr lang="en-GB" sz="2000"/>
              <a:t>Philip Wadler [editor]</a:t>
            </a:r>
          </a:p>
          <a:p>
            <a:r>
              <a:rPr lang="en-GB" sz="2000"/>
              <a:t>David Wise</a:t>
            </a:r>
          </a:p>
          <a:p>
            <a:r>
              <a:rPr lang="en-GB" sz="2000"/>
              <a:t>Jonathan Young</a:t>
            </a:r>
          </a:p>
          <a:p>
            <a:endParaRPr lang="en-GB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B0A0E-5A05-5715-D991-F716928AF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B4FE483-660D-62CC-2ACF-20019127EC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err="1"/>
              <a:t>Crystalisation</a:t>
            </a:r>
            <a:r>
              <a:rPr lang="en-GB" dirty="0"/>
              <a:t>: FPCA Sept 1987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2C32876-E38A-6F59-5A3B-2DFCBDDA9F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21592" y="1268760"/>
            <a:ext cx="8929242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Absolutely no clue how much work we were taking on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endParaRPr lang="en-GB" sz="2400" dirty="0"/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Led to...a succession of face-to-face meetings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endParaRPr lang="en-GB" sz="2400" dirty="0"/>
          </a:p>
          <a:p>
            <a:pPr algn="ctr" eaLnBrk="1" hangingPunct="1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GB" sz="2400" dirty="0"/>
              <a:t> 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B431FF-7D23-0802-1E77-FE2568AD6631}"/>
              </a:ext>
            </a:extLst>
          </p:cNvPr>
          <p:cNvSpPr/>
          <p:nvPr/>
        </p:nvSpPr>
        <p:spPr bwMode="auto">
          <a:xfrm>
            <a:off x="3143672" y="4869159"/>
            <a:ext cx="4824536" cy="1329165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200" dirty="0"/>
              <a:t>Julia was born in 2009 Now a teenager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4EDDB1-1C71-AB2B-FE4B-C3C6E371A9A1}"/>
              </a:ext>
            </a:extLst>
          </p:cNvPr>
          <p:cNvSpPr/>
          <p:nvPr/>
        </p:nvSpPr>
        <p:spPr bwMode="auto">
          <a:xfrm>
            <a:off x="2711624" y="2780928"/>
            <a:ext cx="5574889" cy="1584176"/>
          </a:xfrm>
          <a:prstGeom prst="round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200" dirty="0"/>
              <a:t>April 1990 (2½ yrs later): </a:t>
            </a:r>
            <a:r>
              <a:rPr lang="en-GB" sz="3200" b="1" dirty="0">
                <a:solidFill>
                  <a:schemeClr val="tx2"/>
                </a:solidFill>
              </a:rPr>
              <a:t>Haskell 1.0</a:t>
            </a:r>
            <a:r>
              <a:rPr lang="en-GB" sz="3200" dirty="0"/>
              <a:t> </a:t>
            </a:r>
            <a:r>
              <a:rPr lang="en-GB" sz="3200" b="1" dirty="0"/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1993725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The Era of the Glasgow FP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556792"/>
            <a:ext cx="8946541" cy="4392488"/>
          </a:xfrm>
        </p:spPr>
        <p:txBody>
          <a:bodyPr>
            <a:normAutofit fontScale="92500" lnSpcReduction="20000"/>
          </a:bodyPr>
          <a:lstStyle/>
          <a:p>
            <a:r>
              <a:rPr lang="en-GB" sz="3200" dirty="0"/>
              <a:t>It is the late 1980's</a:t>
            </a:r>
          </a:p>
          <a:p>
            <a:r>
              <a:rPr lang="en-GB" sz="3200" dirty="0"/>
              <a:t>Malcolm Atkinson is</a:t>
            </a:r>
            <a:br>
              <a:rPr lang="en-GB" sz="3200" dirty="0"/>
            </a:br>
            <a:r>
              <a:rPr lang="en-GB" sz="3200" dirty="0"/>
              <a:t> head of dept</a:t>
            </a:r>
          </a:p>
          <a:p>
            <a:r>
              <a:rPr lang="en-GB" sz="3200" dirty="0"/>
              <a:t>He appoints new faculty</a:t>
            </a:r>
          </a:p>
          <a:p>
            <a:pPr lvl="1"/>
            <a:r>
              <a:rPr lang="en-GB" sz="2800" dirty="0"/>
              <a:t>John Hughes</a:t>
            </a:r>
          </a:p>
          <a:p>
            <a:pPr lvl="1"/>
            <a:r>
              <a:rPr lang="en-GB" sz="2800" dirty="0"/>
              <a:t>Mary Sheeran</a:t>
            </a:r>
          </a:p>
          <a:p>
            <a:pPr lvl="1"/>
            <a:r>
              <a:rPr lang="en-GB" sz="2800" dirty="0"/>
              <a:t>Phil </a:t>
            </a:r>
            <a:r>
              <a:rPr lang="en-GB" sz="2800" dirty="0" err="1"/>
              <a:t>Wadler</a:t>
            </a:r>
            <a:endParaRPr lang="en-GB" sz="2800" dirty="0"/>
          </a:p>
          <a:p>
            <a:r>
              <a:rPr lang="en-GB" sz="3200" dirty="0"/>
              <a:t>And (astonishingly) me, with</a:t>
            </a:r>
            <a:br>
              <a:rPr lang="en-GB" sz="3200" dirty="0"/>
            </a:br>
            <a:r>
              <a:rPr lang="en-GB" sz="3200" dirty="0"/>
              <a:t>no PhD and one published paper,</a:t>
            </a:r>
            <a:br>
              <a:rPr lang="en-GB" sz="3200" dirty="0"/>
            </a:br>
            <a:r>
              <a:rPr lang="en-GB" sz="3200" dirty="0"/>
              <a:t>in 1990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F147AF-E7A7-572E-04F2-15803B02B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1427274"/>
            <a:ext cx="5720931" cy="2014960"/>
          </a:xfrm>
          <a:prstGeom prst="rect">
            <a:avLst/>
          </a:prstGeom>
        </p:spPr>
      </p:pic>
      <p:pic>
        <p:nvPicPr>
          <p:cNvPr id="6" name="Picture 5" descr="University of Glasgow - Research - Research units A-Z - Centre for Computing  Science Education">
            <a:extLst>
              <a:ext uri="{FF2B5EF4-FFF2-40B4-BE49-F238E27FC236}">
                <a16:creationId xmlns:a16="http://schemas.microsoft.com/office/drawing/2014/main" id="{5DE236AA-9320-35BE-E248-64D2E715E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636" y="4641884"/>
            <a:ext cx="4144311" cy="177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4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15486</TotalTime>
  <Words>4410</Words>
  <Application>Microsoft Office PowerPoint</Application>
  <PresentationFormat>Widescreen</PresentationFormat>
  <Paragraphs>719</Paragraphs>
  <Slides>77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7" baseType="lpstr">
      <vt:lpstr>Arial</vt:lpstr>
      <vt:lpstr>Calibri</vt:lpstr>
      <vt:lpstr>Century Gothic</vt:lpstr>
      <vt:lpstr>Comic Sans MS</vt:lpstr>
      <vt:lpstr>Courier New</vt:lpstr>
      <vt:lpstr>Symbol</vt:lpstr>
      <vt:lpstr>Tahoma</vt:lpstr>
      <vt:lpstr>Wingdings</vt:lpstr>
      <vt:lpstr>Wingdings 3</vt:lpstr>
      <vt:lpstr>Ion</vt:lpstr>
      <vt:lpstr>Haskell Origins, evolution, and future</vt:lpstr>
      <vt:lpstr>1976-80</vt:lpstr>
      <vt:lpstr>The Call</vt:lpstr>
      <vt:lpstr>Backus Turing Award 1977</vt:lpstr>
      <vt:lpstr>The Call</vt:lpstr>
      <vt:lpstr>Result … chaos</vt:lpstr>
      <vt:lpstr>Crystalisation: FPCA Sept 1987</vt:lpstr>
      <vt:lpstr>Crystalisation: FPCA Sept 1987</vt:lpstr>
      <vt:lpstr>The Era of the Glasgow FP group</vt:lpstr>
      <vt:lpstr>Born April 1990, Haskell is 36</vt:lpstr>
      <vt:lpstr>PowerPoint Presentation</vt:lpstr>
      <vt:lpstr>History of most research languages</vt:lpstr>
      <vt:lpstr>Successful research languages</vt:lpstr>
      <vt:lpstr>C++, Java, Perl, Ruby</vt:lpstr>
      <vt:lpstr>Committee languages</vt:lpstr>
      <vt:lpstr>Haskell</vt:lpstr>
      <vt:lpstr>PowerPoint Presentation</vt:lpstr>
      <vt:lpstr>PowerPoint Presentation</vt:lpstr>
      <vt:lpstr>PowerPoint Presentation</vt:lpstr>
      <vt:lpstr>Julia and GHC’s source code (2026)</vt:lpstr>
      <vt:lpstr>PowerPoint Presentation</vt:lpstr>
      <vt:lpstr>PowerPoint Presentation</vt:lpstr>
      <vt:lpstr>The joy of Haskell – a bit nerdy but pasionate</vt:lpstr>
      <vt:lpstr>Avoiding success</vt:lpstr>
      <vt:lpstr>Failing to avoid success</vt:lpstr>
      <vt:lpstr>PowerPoint Presentation</vt:lpstr>
      <vt:lpstr>PowerPoint Presentation</vt:lpstr>
      <vt:lpstr>Deep, simple principles</vt:lpstr>
      <vt:lpstr>Deep simple principles</vt:lpstr>
      <vt:lpstr>Enter Phil Wadler</vt:lpstr>
      <vt:lpstr>System F</vt:lpstr>
      <vt:lpstr>PowerPoint Presentation</vt:lpstr>
      <vt:lpstr>PowerPoint Presentation</vt:lpstr>
      <vt:lpstr>Laziness</vt:lpstr>
      <vt:lpstr>But...</vt:lpstr>
      <vt:lpstr>Because…</vt:lpstr>
      <vt:lpstr>Laziness keeps you pure</vt:lpstr>
      <vt:lpstr>PowerPoint Presentation</vt:lpstr>
      <vt:lpstr>Enter Phil Wadler</vt:lpstr>
      <vt:lpstr>Laziness keeps you pure</vt:lpstr>
      <vt:lpstr>Salvation through monads</vt:lpstr>
      <vt:lpstr>Connecting I/O operations</vt:lpstr>
      <vt:lpstr>The do-notation</vt:lpstr>
      <vt:lpstr>Control structures</vt:lpstr>
      <vt:lpstr>Concurrency</vt:lpstr>
      <vt:lpstr>STM</vt:lpstr>
      <vt:lpstr>STM</vt:lpstr>
      <vt:lpstr>More STM</vt:lpstr>
      <vt:lpstr>STM in practice</vt:lpstr>
      <vt:lpstr>What have we achieved</vt:lpstr>
      <vt:lpstr>Towards Nirvana</vt:lpstr>
      <vt:lpstr>PowerPoint Presentation</vt:lpstr>
      <vt:lpstr>Starting point: ML</vt:lpstr>
      <vt:lpstr>Problem</vt:lpstr>
      <vt:lpstr>Enter Phil Wadler (yet again)</vt:lpstr>
      <vt:lpstr>Solution</vt:lpstr>
      <vt:lpstr>Type classes</vt:lpstr>
      <vt:lpstr>Declaring classes</vt:lpstr>
      <vt:lpstr>How type classes work</vt:lpstr>
      <vt:lpstr>Multi-parameter type classes</vt:lpstr>
      <vt:lpstr>Type classes vs multi-methods</vt:lpstr>
      <vt:lpstr>Can overload on result value</vt:lpstr>
      <vt:lpstr>Type classes over time</vt:lpstr>
      <vt:lpstr> Type classes have proved extraordinarily influential</vt:lpstr>
      <vt:lpstr>Type-class fertility</vt:lpstr>
      <vt:lpstr>Beyond type classes</vt:lpstr>
      <vt:lpstr>Beyond type classes: sexy types</vt:lpstr>
      <vt:lpstr>Building on success</vt:lpstr>
      <vt:lpstr>Plan for World Domination</vt:lpstr>
      <vt:lpstr>PowerPoint Presentation</vt:lpstr>
      <vt:lpstr>Language developemnt</vt:lpstr>
      <vt:lpstr>Critically important stuff that I have not talked about at all</vt:lpstr>
      <vt:lpstr>The tragedy  of the commons</vt:lpstr>
      <vt:lpstr>Escape from the ivory tower</vt:lpstr>
      <vt:lpstr>Luck and friendship</vt:lpstr>
      <vt:lpstr>Talk to me!</vt:lpstr>
      <vt:lpstr>The Haskell committee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Peyton Jones</dc:creator>
  <cp:lastModifiedBy>Simon Peyton Jones</cp:lastModifiedBy>
  <cp:revision>309</cp:revision>
  <dcterms:created xsi:type="dcterms:W3CDTF">2002-12-16T10:39:26Z</dcterms:created>
  <dcterms:modified xsi:type="dcterms:W3CDTF">2026-08-11T21:57:53Z</dcterms:modified>
</cp:coreProperties>
</file>